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7" r:id="rId14"/>
    <p:sldId id="268" r:id="rId15"/>
    <p:sldId id="270" r:id="rId16"/>
    <p:sldId id="271" r:id="rId17"/>
    <p:sldId id="272" r:id="rId18"/>
    <p:sldId id="273" r:id="rId19"/>
    <p:sldId id="274" r:id="rId20"/>
    <p:sldId id="276"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Raleway" pitchFamily="2" charset="0"/>
      <p:regular r:id="rId31"/>
      <p:bold r:id="rId32"/>
      <p:italic r:id="rId33"/>
      <p:boldItalic r:id="rId34"/>
    </p:embeddedFont>
    <p:embeddedFont>
      <p:font typeface="Roboto" panose="020000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8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21f322306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21f322306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2209ae5f4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2209ae5f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4f7f0b5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24f7f0b50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4f7f0b50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24f7f0b50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08307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24f7f0b502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124f7f0b50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24f7f0b502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24f7f0b502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24f7f0b502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24f7f0b50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19a747e4d5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19a747e4d5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2209ae5f41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2209ae5f41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194ab4b50a_0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194ab4b50a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f88252dc4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f88252dc4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24b561fea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24b561fe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24b561fea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24b561fea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194ab4b50a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194ab4b50a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24b561fea9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24b561fea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24b561fea9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24b561fea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hyperlink" Target="https://matplotlib.org/" TargetMode="External"/><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hyperlink" Target="https://pandas.pydata.org/"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selfishgene/historical-hourly-weather-data"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7550700" cy="11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a:solidFill>
                  <a:srgbClr val="004B83"/>
                </a:solidFill>
              </a:rPr>
              <a:t>Forecasting weather and its different components using KNN &amp; RNN</a:t>
            </a:r>
            <a:endParaRPr sz="2200">
              <a:solidFill>
                <a:srgbClr val="004B83"/>
              </a:solidFill>
            </a:endParaRPr>
          </a:p>
          <a:p>
            <a:pPr marL="0" lvl="0" indent="0" algn="l" rtl="0">
              <a:spcBef>
                <a:spcPts val="0"/>
              </a:spcBef>
              <a:spcAft>
                <a:spcPts val="0"/>
              </a:spcAft>
              <a:buNone/>
            </a:pPr>
            <a:endParaRPr sz="2200">
              <a:solidFill>
                <a:srgbClr val="004B83"/>
              </a:solidFill>
            </a:endParaRPr>
          </a:p>
          <a:p>
            <a:pPr marL="0" lvl="0" indent="0" algn="l" rtl="0">
              <a:spcBef>
                <a:spcPts val="0"/>
              </a:spcBef>
              <a:spcAft>
                <a:spcPts val="0"/>
              </a:spcAft>
              <a:buNone/>
            </a:pPr>
            <a:r>
              <a:rPr lang="en-GB" sz="1400">
                <a:solidFill>
                  <a:schemeClr val="accent1"/>
                </a:solidFill>
                <a:latin typeface="Lato"/>
                <a:ea typeface="Lato"/>
                <a:cs typeface="Lato"/>
                <a:sym typeface="Lato"/>
              </a:rPr>
              <a:t>-A proposal of machine Learning project</a:t>
            </a:r>
            <a:endParaRPr sz="2200">
              <a:solidFill>
                <a:srgbClr val="004B83"/>
              </a:solidFill>
            </a:endParaRPr>
          </a:p>
        </p:txBody>
      </p:sp>
      <p:sp>
        <p:nvSpPr>
          <p:cNvPr id="177" name="Google Shape;177;p18"/>
          <p:cNvSpPr txBox="1">
            <a:spLocks noGrp="1"/>
          </p:cNvSpPr>
          <p:nvPr>
            <p:ph type="subTitle" idx="1"/>
          </p:nvPr>
        </p:nvSpPr>
        <p:spPr>
          <a:xfrm>
            <a:off x="1074750" y="2149825"/>
            <a:ext cx="5742300" cy="151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Section - A</a:t>
            </a:r>
            <a:endParaRPr sz="1400" b="1"/>
          </a:p>
          <a:p>
            <a:pPr marL="0" lvl="0" indent="0" algn="l" rtl="0">
              <a:spcBef>
                <a:spcPts val="0"/>
              </a:spcBef>
              <a:spcAft>
                <a:spcPts val="0"/>
              </a:spcAft>
              <a:buNone/>
            </a:pPr>
            <a:endParaRPr sz="1400" b="1"/>
          </a:p>
          <a:p>
            <a:pPr marL="0" lvl="0" indent="0" algn="l" rtl="0">
              <a:spcBef>
                <a:spcPts val="0"/>
              </a:spcBef>
              <a:spcAft>
                <a:spcPts val="0"/>
              </a:spcAft>
              <a:buNone/>
            </a:pPr>
            <a:r>
              <a:rPr lang="en-GB" sz="1400" b="1"/>
              <a:t>GROUP MEMBERS:</a:t>
            </a:r>
            <a:endParaRPr sz="1400" b="1"/>
          </a:p>
          <a:p>
            <a:pPr marL="0" lvl="0" indent="0" algn="l" rtl="0">
              <a:spcBef>
                <a:spcPts val="0"/>
              </a:spcBef>
              <a:spcAft>
                <a:spcPts val="0"/>
              </a:spcAft>
              <a:buNone/>
            </a:pPr>
            <a:r>
              <a:rPr lang="en-GB" sz="1400" b="1"/>
              <a:t>ZAFRIN SULTANA(19-39345-1)</a:t>
            </a:r>
            <a:endParaRPr sz="1400" b="1"/>
          </a:p>
          <a:p>
            <a:pPr marL="0" lvl="0" indent="0" algn="l" rtl="0">
              <a:spcBef>
                <a:spcPts val="0"/>
              </a:spcBef>
              <a:spcAft>
                <a:spcPts val="0"/>
              </a:spcAft>
              <a:buNone/>
            </a:pPr>
            <a:r>
              <a:rPr lang="en-GB" sz="1400" b="1"/>
              <a:t>RIMON NATH (18-38929-3)</a:t>
            </a:r>
            <a:endParaRPr sz="1400" b="1"/>
          </a:p>
          <a:p>
            <a:pPr marL="0" lvl="0" indent="0" algn="l" rtl="0">
              <a:spcBef>
                <a:spcPts val="0"/>
              </a:spcBef>
              <a:spcAft>
                <a:spcPts val="0"/>
              </a:spcAft>
              <a:buNone/>
            </a:pPr>
            <a:r>
              <a:rPr lang="en-GB" sz="1400" b="1"/>
              <a:t>PIU TERASA COSTA(18-38286-2)</a:t>
            </a:r>
            <a:endParaRPr sz="1400" b="1"/>
          </a:p>
          <a:p>
            <a:pPr marL="0" lvl="0" indent="0" algn="l" rtl="0">
              <a:spcBef>
                <a:spcPts val="0"/>
              </a:spcBef>
              <a:spcAft>
                <a:spcPts val="0"/>
              </a:spcAft>
              <a:buNone/>
            </a:pPr>
            <a:endParaRPr sz="1400" b="1"/>
          </a:p>
          <a:p>
            <a:pPr marL="0" lvl="0" indent="0" algn="l" rtl="0">
              <a:spcBef>
                <a:spcPts val="0"/>
              </a:spcBef>
              <a:spcAft>
                <a:spcPts val="0"/>
              </a:spcAft>
              <a:buNone/>
            </a:pP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7"/>
          <p:cNvSpPr txBox="1">
            <a:spLocks noGrp="1"/>
          </p:cNvSpPr>
          <p:nvPr>
            <p:ph type="title"/>
          </p:nvPr>
        </p:nvSpPr>
        <p:spPr>
          <a:xfrm>
            <a:off x="0" y="43550"/>
            <a:ext cx="9087000" cy="510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Visualizing the Feature variables</a:t>
            </a:r>
            <a:endParaRPr/>
          </a:p>
        </p:txBody>
      </p:sp>
      <p:sp>
        <p:nvSpPr>
          <p:cNvPr id="242" name="Google Shape;242;p27"/>
          <p:cNvSpPr txBox="1">
            <a:spLocks noGrp="1"/>
          </p:cNvSpPr>
          <p:nvPr>
            <p:ph type="body" idx="1"/>
          </p:nvPr>
        </p:nvSpPr>
        <p:spPr>
          <a:xfrm>
            <a:off x="281000" y="1564125"/>
            <a:ext cx="8326200" cy="2931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endParaRPr sz="1500">
              <a:solidFill>
                <a:srgbClr val="000000"/>
              </a:solidFill>
              <a:highlight>
                <a:schemeClr val="lt1"/>
              </a:highlight>
              <a:latin typeface="Times New Roman"/>
              <a:ea typeface="Times New Roman"/>
              <a:cs typeface="Times New Roman"/>
              <a:sym typeface="Times New Roman"/>
            </a:endParaRPr>
          </a:p>
          <a:p>
            <a:pPr marL="0" lvl="0" indent="0" algn="just" rtl="0">
              <a:spcBef>
                <a:spcPts val="1600"/>
              </a:spcBef>
              <a:spcAft>
                <a:spcPts val="1600"/>
              </a:spcAft>
              <a:buNone/>
            </a:pPr>
            <a:endParaRPr sz="1500">
              <a:solidFill>
                <a:srgbClr val="000000"/>
              </a:solidFill>
              <a:highlight>
                <a:schemeClr val="lt1"/>
              </a:highlight>
              <a:latin typeface="Times New Roman"/>
              <a:ea typeface="Times New Roman"/>
              <a:cs typeface="Times New Roman"/>
              <a:sym typeface="Times New Roman"/>
            </a:endParaRPr>
          </a:p>
        </p:txBody>
      </p:sp>
      <p:pic>
        <p:nvPicPr>
          <p:cNvPr id="243" name="Google Shape;243;p27"/>
          <p:cNvPicPr preferRelativeResize="0"/>
          <p:nvPr/>
        </p:nvPicPr>
        <p:blipFill>
          <a:blip r:embed="rId3">
            <a:alphaModFix/>
          </a:blip>
          <a:stretch>
            <a:fillRect/>
          </a:stretch>
        </p:blipFill>
        <p:spPr>
          <a:xfrm>
            <a:off x="281000" y="613525"/>
            <a:ext cx="8326199" cy="4407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8"/>
          <p:cNvSpPr txBox="1">
            <a:spLocks noGrp="1"/>
          </p:cNvSpPr>
          <p:nvPr>
            <p:ph type="title"/>
          </p:nvPr>
        </p:nvSpPr>
        <p:spPr>
          <a:xfrm>
            <a:off x="160950" y="600675"/>
            <a:ext cx="6204300" cy="58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Visualizing the Target variables class</a:t>
            </a:r>
            <a:endParaRPr/>
          </a:p>
        </p:txBody>
      </p:sp>
      <p:pic>
        <p:nvPicPr>
          <p:cNvPr id="249" name="Google Shape;249;p28"/>
          <p:cNvPicPr preferRelativeResize="0"/>
          <p:nvPr/>
        </p:nvPicPr>
        <p:blipFill>
          <a:blip r:embed="rId3">
            <a:alphaModFix/>
          </a:blip>
          <a:stretch>
            <a:fillRect/>
          </a:stretch>
        </p:blipFill>
        <p:spPr>
          <a:xfrm>
            <a:off x="1432100" y="1425875"/>
            <a:ext cx="5568275" cy="3621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9"/>
          <p:cNvSpPr txBox="1">
            <a:spLocks noGrp="1"/>
          </p:cNvSpPr>
          <p:nvPr>
            <p:ph type="title"/>
          </p:nvPr>
        </p:nvSpPr>
        <p:spPr>
          <a:xfrm>
            <a:off x="397825" y="622200"/>
            <a:ext cx="6625800" cy="208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RNN Model Summary</a:t>
            </a:r>
            <a:endParaRPr/>
          </a:p>
        </p:txBody>
      </p:sp>
      <p:pic>
        <p:nvPicPr>
          <p:cNvPr id="3" name="Picture 2">
            <a:extLst>
              <a:ext uri="{FF2B5EF4-FFF2-40B4-BE49-F238E27FC236}">
                <a16:creationId xmlns:a16="http://schemas.microsoft.com/office/drawing/2014/main" id="{3A7B3A33-A3BE-4C30-BAAF-FFF69C966119}"/>
              </a:ext>
            </a:extLst>
          </p:cNvPr>
          <p:cNvPicPr>
            <a:picLocks noChangeAspect="1"/>
          </p:cNvPicPr>
          <p:nvPr/>
        </p:nvPicPr>
        <p:blipFill>
          <a:blip r:embed="rId3"/>
          <a:stretch>
            <a:fillRect/>
          </a:stretch>
        </p:blipFill>
        <p:spPr>
          <a:xfrm>
            <a:off x="537657" y="1421048"/>
            <a:ext cx="7321926" cy="320056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9"/>
          <p:cNvSpPr txBox="1">
            <a:spLocks noGrp="1"/>
          </p:cNvSpPr>
          <p:nvPr>
            <p:ph type="title"/>
          </p:nvPr>
        </p:nvSpPr>
        <p:spPr>
          <a:xfrm>
            <a:off x="397825" y="622200"/>
            <a:ext cx="6625800" cy="208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RNN Model Summary</a:t>
            </a:r>
            <a:endParaRPr/>
          </a:p>
        </p:txBody>
      </p:sp>
      <p:pic>
        <p:nvPicPr>
          <p:cNvPr id="255" name="Google Shape;255;p29"/>
          <p:cNvPicPr preferRelativeResize="0"/>
          <p:nvPr/>
        </p:nvPicPr>
        <p:blipFill>
          <a:blip r:embed="rId3">
            <a:alphaModFix/>
          </a:blip>
          <a:stretch>
            <a:fillRect/>
          </a:stretch>
        </p:blipFill>
        <p:spPr>
          <a:xfrm>
            <a:off x="397825" y="1304374"/>
            <a:ext cx="8074326" cy="3729601"/>
          </a:xfrm>
          <a:prstGeom prst="rect">
            <a:avLst/>
          </a:prstGeom>
          <a:noFill/>
          <a:ln>
            <a:noFill/>
          </a:ln>
        </p:spPr>
      </p:pic>
    </p:spTree>
    <p:extLst>
      <p:ext uri="{BB962C8B-B14F-4D97-AF65-F5344CB8AC3E}">
        <p14:creationId xmlns:p14="http://schemas.microsoft.com/office/powerpoint/2010/main" val="2320253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0"/>
          <p:cNvSpPr txBox="1">
            <a:spLocks noGrp="1"/>
          </p:cNvSpPr>
          <p:nvPr>
            <p:ph type="title"/>
          </p:nvPr>
        </p:nvSpPr>
        <p:spPr>
          <a:xfrm>
            <a:off x="397825" y="622200"/>
            <a:ext cx="6625800" cy="208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KNN Model Summary</a:t>
            </a:r>
            <a:endParaRPr/>
          </a:p>
        </p:txBody>
      </p:sp>
      <p:pic>
        <p:nvPicPr>
          <p:cNvPr id="261" name="Google Shape;261;p30"/>
          <p:cNvPicPr preferRelativeResize="0"/>
          <p:nvPr/>
        </p:nvPicPr>
        <p:blipFill>
          <a:blip r:embed="rId3">
            <a:alphaModFix/>
          </a:blip>
          <a:stretch>
            <a:fillRect/>
          </a:stretch>
        </p:blipFill>
        <p:spPr>
          <a:xfrm>
            <a:off x="300250" y="1586625"/>
            <a:ext cx="8465349" cy="33937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2"/>
          <p:cNvSpPr txBox="1">
            <a:spLocks noGrp="1"/>
          </p:cNvSpPr>
          <p:nvPr>
            <p:ph type="title"/>
          </p:nvPr>
        </p:nvSpPr>
        <p:spPr>
          <a:xfrm>
            <a:off x="333525" y="551600"/>
            <a:ext cx="7639200" cy="44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Result Analysis</a:t>
            </a:r>
            <a:endParaRPr/>
          </a:p>
          <a:p>
            <a:pPr marL="0" lvl="0" indent="0" algn="l" rtl="0">
              <a:spcBef>
                <a:spcPts val="0"/>
              </a:spcBef>
              <a:spcAft>
                <a:spcPts val="0"/>
              </a:spcAft>
              <a:buNone/>
            </a:pPr>
            <a:endParaRPr/>
          </a:p>
        </p:txBody>
      </p:sp>
      <p:pic>
        <p:nvPicPr>
          <p:cNvPr id="273" name="Google Shape;273;p32"/>
          <p:cNvPicPr preferRelativeResize="0"/>
          <p:nvPr/>
        </p:nvPicPr>
        <p:blipFill>
          <a:blip r:embed="rId3">
            <a:alphaModFix/>
          </a:blip>
          <a:stretch>
            <a:fillRect/>
          </a:stretch>
        </p:blipFill>
        <p:spPr>
          <a:xfrm>
            <a:off x="3836650" y="525775"/>
            <a:ext cx="5307350" cy="2346725"/>
          </a:xfrm>
          <a:prstGeom prst="rect">
            <a:avLst/>
          </a:prstGeom>
          <a:noFill/>
          <a:ln>
            <a:noFill/>
          </a:ln>
        </p:spPr>
      </p:pic>
      <p:pic>
        <p:nvPicPr>
          <p:cNvPr id="274" name="Google Shape;274;p32"/>
          <p:cNvPicPr preferRelativeResize="0"/>
          <p:nvPr/>
        </p:nvPicPr>
        <p:blipFill>
          <a:blip r:embed="rId4">
            <a:alphaModFix/>
          </a:blip>
          <a:stretch>
            <a:fillRect/>
          </a:stretch>
        </p:blipFill>
        <p:spPr>
          <a:xfrm>
            <a:off x="3836650" y="2781725"/>
            <a:ext cx="5307349" cy="2346725"/>
          </a:xfrm>
          <a:prstGeom prst="rect">
            <a:avLst/>
          </a:prstGeom>
          <a:noFill/>
          <a:ln>
            <a:noFill/>
          </a:ln>
        </p:spPr>
      </p:pic>
      <p:sp>
        <p:nvSpPr>
          <p:cNvPr id="275" name="Google Shape;275;p32"/>
          <p:cNvSpPr txBox="1"/>
          <p:nvPr/>
        </p:nvSpPr>
        <p:spPr>
          <a:xfrm>
            <a:off x="385975" y="1383025"/>
            <a:ext cx="3450600" cy="11544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GB" sz="1050" b="1">
                <a:highlight>
                  <a:srgbClr val="FFFFFF"/>
                </a:highlight>
              </a:rPr>
              <a:t>Note carefully how the model is able to predict sudden increase in humidity around time-points 12000. There was no indication of such shape or pattern of the data in the training set, yet, it is able to predict the general shape pretty well from the first 7000 data points!</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3"/>
          <p:cNvSpPr txBox="1">
            <a:spLocks noGrp="1"/>
          </p:cNvSpPr>
          <p:nvPr>
            <p:ph type="body" idx="1"/>
          </p:nvPr>
        </p:nvSpPr>
        <p:spPr>
          <a:xfrm>
            <a:off x="246675" y="1265150"/>
            <a:ext cx="3161400" cy="760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050" b="1">
                <a:solidFill>
                  <a:srgbClr val="000000"/>
                </a:solidFill>
                <a:highlight>
                  <a:srgbClr val="FFFFFF"/>
                </a:highlight>
                <a:latin typeface="Arial"/>
                <a:ea typeface="Arial"/>
                <a:cs typeface="Arial"/>
                <a:sym typeface="Arial"/>
              </a:rPr>
              <a:t>Again note how the model is able to predict sudden increase in pressure around time-points 18000-22000. There was no indication of such shape or pattern of the data in the training set (the boundary is denoted by the vertical red line), yet, it is able to predict the general shape pretty well from the first 7000 data points.</a:t>
            </a:r>
            <a:endParaRPr sz="1050" b="1">
              <a:solidFill>
                <a:srgbClr val="000000"/>
              </a:solidFill>
              <a:highlight>
                <a:srgbClr val="FFFFFF"/>
              </a:highlight>
              <a:latin typeface="Arial"/>
              <a:ea typeface="Arial"/>
              <a:cs typeface="Arial"/>
              <a:sym typeface="Arial"/>
            </a:endParaRPr>
          </a:p>
          <a:p>
            <a:pPr marL="0" lvl="0" indent="0" algn="just" rtl="0">
              <a:spcBef>
                <a:spcPts val="1600"/>
              </a:spcBef>
              <a:spcAft>
                <a:spcPts val="0"/>
              </a:spcAft>
              <a:buNone/>
            </a:pPr>
            <a:endParaRPr sz="1050" b="1">
              <a:solidFill>
                <a:srgbClr val="000000"/>
              </a:solidFill>
              <a:highlight>
                <a:srgbClr val="FFFFFF"/>
              </a:highlight>
              <a:latin typeface="Arial"/>
              <a:ea typeface="Arial"/>
              <a:cs typeface="Arial"/>
              <a:sym typeface="Arial"/>
            </a:endParaRPr>
          </a:p>
          <a:p>
            <a:pPr marL="0" lvl="0" indent="0" algn="just" rtl="0">
              <a:spcBef>
                <a:spcPts val="1600"/>
              </a:spcBef>
              <a:spcAft>
                <a:spcPts val="0"/>
              </a:spcAft>
              <a:buNone/>
            </a:pPr>
            <a:endParaRPr sz="1050" b="1">
              <a:solidFill>
                <a:srgbClr val="000000"/>
              </a:solidFill>
              <a:highlight>
                <a:srgbClr val="FFFFFF"/>
              </a:highlight>
              <a:latin typeface="Arial"/>
              <a:ea typeface="Arial"/>
              <a:cs typeface="Arial"/>
              <a:sym typeface="Arial"/>
            </a:endParaRPr>
          </a:p>
          <a:p>
            <a:pPr marL="0" lvl="0" indent="0" algn="just" rtl="0">
              <a:spcBef>
                <a:spcPts val="1600"/>
              </a:spcBef>
              <a:spcAft>
                <a:spcPts val="0"/>
              </a:spcAft>
              <a:buNone/>
            </a:pPr>
            <a:endParaRPr sz="1050" b="1">
              <a:solidFill>
                <a:srgbClr val="000000"/>
              </a:solidFill>
              <a:highlight>
                <a:srgbClr val="FFFFFF"/>
              </a:highlight>
              <a:latin typeface="Arial"/>
              <a:ea typeface="Arial"/>
              <a:cs typeface="Arial"/>
              <a:sym typeface="Arial"/>
            </a:endParaRPr>
          </a:p>
          <a:p>
            <a:pPr marL="0" lvl="0" indent="0" algn="just" rtl="0">
              <a:spcBef>
                <a:spcPts val="1600"/>
              </a:spcBef>
              <a:spcAft>
                <a:spcPts val="1600"/>
              </a:spcAft>
              <a:buNone/>
            </a:pPr>
            <a:endParaRPr sz="1050" b="1">
              <a:solidFill>
                <a:srgbClr val="000000"/>
              </a:solidFill>
              <a:highlight>
                <a:srgbClr val="FFFFFF"/>
              </a:highlight>
              <a:latin typeface="Arial"/>
              <a:ea typeface="Arial"/>
              <a:cs typeface="Arial"/>
              <a:sym typeface="Arial"/>
            </a:endParaRPr>
          </a:p>
        </p:txBody>
      </p:sp>
      <p:pic>
        <p:nvPicPr>
          <p:cNvPr id="281" name="Google Shape;281;p33"/>
          <p:cNvPicPr preferRelativeResize="0"/>
          <p:nvPr/>
        </p:nvPicPr>
        <p:blipFill>
          <a:blip r:embed="rId3">
            <a:alphaModFix/>
          </a:blip>
          <a:stretch>
            <a:fillRect/>
          </a:stretch>
        </p:blipFill>
        <p:spPr>
          <a:xfrm>
            <a:off x="3478350" y="267900"/>
            <a:ext cx="5719231" cy="2569225"/>
          </a:xfrm>
          <a:prstGeom prst="rect">
            <a:avLst/>
          </a:prstGeom>
          <a:noFill/>
          <a:ln>
            <a:noFill/>
          </a:ln>
        </p:spPr>
      </p:pic>
      <p:pic>
        <p:nvPicPr>
          <p:cNvPr id="282" name="Google Shape;282;p33"/>
          <p:cNvPicPr preferRelativeResize="0"/>
          <p:nvPr/>
        </p:nvPicPr>
        <p:blipFill>
          <a:blip r:embed="rId4">
            <a:alphaModFix/>
          </a:blip>
          <a:stretch>
            <a:fillRect/>
          </a:stretch>
        </p:blipFill>
        <p:spPr>
          <a:xfrm>
            <a:off x="2196925" y="2837125"/>
            <a:ext cx="6872076" cy="2130250"/>
          </a:xfrm>
          <a:prstGeom prst="rect">
            <a:avLst/>
          </a:prstGeom>
          <a:noFill/>
          <a:ln>
            <a:noFill/>
          </a:ln>
        </p:spPr>
      </p:pic>
      <p:sp>
        <p:nvSpPr>
          <p:cNvPr id="283" name="Google Shape;283;p33"/>
          <p:cNvSpPr txBox="1"/>
          <p:nvPr/>
        </p:nvSpPr>
        <p:spPr>
          <a:xfrm>
            <a:off x="246675" y="3783325"/>
            <a:ext cx="2464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dirty="0">
                <a:latin typeface="Times New Roman"/>
                <a:ea typeface="Times New Roman"/>
                <a:cs typeface="Times New Roman"/>
                <a:sym typeface="Times New Roman"/>
              </a:rPr>
              <a:t>The accuracy of the whole model using KNN is 93.7% .</a:t>
            </a:r>
            <a:endParaRPr b="1" dirty="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4"/>
          <p:cNvSpPr txBox="1">
            <a:spLocks noGrp="1"/>
          </p:cNvSpPr>
          <p:nvPr>
            <p:ph type="title"/>
          </p:nvPr>
        </p:nvSpPr>
        <p:spPr>
          <a:xfrm>
            <a:off x="373050" y="1251700"/>
            <a:ext cx="3187800" cy="50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4B83"/>
                </a:solidFill>
              </a:rPr>
              <a:t>Discussion</a:t>
            </a:r>
            <a:endParaRPr>
              <a:solidFill>
                <a:srgbClr val="004B83"/>
              </a:solidFill>
            </a:endParaRPr>
          </a:p>
        </p:txBody>
      </p:sp>
      <p:sp>
        <p:nvSpPr>
          <p:cNvPr id="289" name="Google Shape;289;p34"/>
          <p:cNvSpPr txBox="1">
            <a:spLocks noGrp="1"/>
          </p:cNvSpPr>
          <p:nvPr>
            <p:ph type="body" idx="1"/>
          </p:nvPr>
        </p:nvSpPr>
        <p:spPr>
          <a:xfrm>
            <a:off x="0" y="1811650"/>
            <a:ext cx="8594100" cy="2850300"/>
          </a:xfrm>
          <a:prstGeom prst="rect">
            <a:avLst/>
          </a:prstGeom>
        </p:spPr>
        <p:txBody>
          <a:bodyPr spcFirstLastPara="1" wrap="square" lIns="91425" tIns="91425" rIns="91425" bIns="91425" anchor="t" anchorCtr="0">
            <a:noAutofit/>
          </a:bodyPr>
          <a:lstStyle/>
          <a:p>
            <a:pPr marL="457200" lvl="0" indent="-330200" algn="just" rtl="0">
              <a:lnSpc>
                <a:spcPct val="100000"/>
              </a:lnSpc>
              <a:spcBef>
                <a:spcPts val="0"/>
              </a:spcBef>
              <a:spcAft>
                <a:spcPts val="0"/>
              </a:spcAft>
              <a:buSzPts val="1600"/>
              <a:buFont typeface="Times New Roman"/>
              <a:buChar char="➢"/>
            </a:pPr>
            <a:r>
              <a:rPr lang="en-GB" sz="1600" dirty="0">
                <a:solidFill>
                  <a:schemeClr val="bg2"/>
                </a:solidFill>
                <a:highlight>
                  <a:srgbClr val="FFFFFF"/>
                </a:highlight>
                <a:latin typeface="Times New Roman"/>
                <a:ea typeface="Times New Roman"/>
                <a:cs typeface="Times New Roman"/>
                <a:sym typeface="Times New Roman"/>
              </a:rPr>
              <a:t>Seaborn is a library for making statistical graphics in Python. It builds on top of </a:t>
            </a:r>
            <a:r>
              <a:rPr lang="en-GB" sz="1600" dirty="0">
                <a:solidFill>
                  <a:schemeClr val="bg2"/>
                </a:solidFill>
                <a:highlight>
                  <a:srgbClr val="FFFFFF"/>
                </a:highlight>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matplotlib</a:t>
            </a:r>
            <a:r>
              <a:rPr lang="en-GB" sz="1600" dirty="0">
                <a:solidFill>
                  <a:schemeClr val="bg2"/>
                </a:solidFill>
                <a:highlight>
                  <a:srgbClr val="FFFFFF"/>
                </a:highlight>
                <a:latin typeface="Times New Roman"/>
                <a:ea typeface="Times New Roman"/>
                <a:cs typeface="Times New Roman"/>
                <a:sym typeface="Times New Roman"/>
              </a:rPr>
              <a:t> and integrates closely with </a:t>
            </a:r>
            <a:r>
              <a:rPr lang="en-GB" sz="1600" dirty="0">
                <a:solidFill>
                  <a:schemeClr val="bg2"/>
                </a:solidFill>
                <a:highlight>
                  <a:srgbClr val="FFFFFF"/>
                </a:highlight>
                <a:uFill>
                  <a:noFill/>
                </a:u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pandas</a:t>
            </a:r>
            <a:r>
              <a:rPr lang="en-GB" sz="1600" dirty="0">
                <a:solidFill>
                  <a:schemeClr val="bg2"/>
                </a:solidFill>
                <a:highlight>
                  <a:srgbClr val="FFFFFF"/>
                </a:highlight>
                <a:latin typeface="Times New Roman"/>
                <a:ea typeface="Times New Roman"/>
                <a:cs typeface="Times New Roman"/>
                <a:sym typeface="Times New Roman"/>
              </a:rPr>
              <a:t> data </a:t>
            </a:r>
            <a:r>
              <a:rPr lang="en-GB" sz="1600" dirty="0" err="1">
                <a:solidFill>
                  <a:schemeClr val="bg2"/>
                </a:solidFill>
                <a:highlight>
                  <a:srgbClr val="FFFFFF"/>
                </a:highlight>
                <a:latin typeface="Times New Roman"/>
                <a:ea typeface="Times New Roman"/>
                <a:cs typeface="Times New Roman"/>
                <a:sym typeface="Times New Roman"/>
              </a:rPr>
              <a:t>structures.Smoothing</a:t>
            </a:r>
            <a:r>
              <a:rPr lang="en-GB" sz="1600" dirty="0">
                <a:solidFill>
                  <a:schemeClr val="bg2"/>
                </a:solidFill>
                <a:highlight>
                  <a:srgbClr val="FFFFFF"/>
                </a:highlight>
                <a:latin typeface="Times New Roman"/>
                <a:ea typeface="Times New Roman"/>
                <a:cs typeface="Times New Roman"/>
                <a:sym typeface="Times New Roman"/>
              </a:rPr>
              <a:t> technique helps to tackle the problem of zero probability in the Naive Bayes machine learning </a:t>
            </a:r>
            <a:r>
              <a:rPr lang="en-GB" sz="1600" dirty="0" err="1">
                <a:solidFill>
                  <a:schemeClr val="bg2"/>
                </a:solidFill>
                <a:highlight>
                  <a:srgbClr val="FFFFFF"/>
                </a:highlight>
                <a:latin typeface="Times New Roman"/>
                <a:ea typeface="Times New Roman"/>
                <a:cs typeface="Times New Roman"/>
                <a:sym typeface="Times New Roman"/>
              </a:rPr>
              <a:t>algorithm.Quick</a:t>
            </a:r>
            <a:r>
              <a:rPr lang="en-GB" sz="1600" dirty="0">
                <a:solidFill>
                  <a:schemeClr val="bg2"/>
                </a:solidFill>
                <a:highlight>
                  <a:srgbClr val="FFFFFF"/>
                </a:highlight>
                <a:latin typeface="Times New Roman"/>
                <a:ea typeface="Times New Roman"/>
                <a:cs typeface="Times New Roman"/>
                <a:sym typeface="Times New Roman"/>
              </a:rPr>
              <a:t> utility that wraps input validation and </a:t>
            </a:r>
            <a:r>
              <a:rPr lang="en-GB" sz="1600" dirty="0">
                <a:solidFill>
                  <a:schemeClr val="bg2"/>
                </a:solidFill>
                <a:highlight>
                  <a:srgbClr val="ECF0F3"/>
                </a:highlight>
                <a:latin typeface="Times New Roman"/>
                <a:ea typeface="Times New Roman"/>
                <a:cs typeface="Times New Roman"/>
                <a:sym typeface="Times New Roman"/>
              </a:rPr>
              <a:t>next(</a:t>
            </a:r>
            <a:r>
              <a:rPr lang="en-GB" sz="1600" dirty="0" err="1">
                <a:solidFill>
                  <a:schemeClr val="bg2"/>
                </a:solidFill>
                <a:highlight>
                  <a:srgbClr val="ECF0F3"/>
                </a:highlight>
                <a:latin typeface="Times New Roman"/>
                <a:ea typeface="Times New Roman"/>
                <a:cs typeface="Times New Roman"/>
                <a:sym typeface="Times New Roman"/>
              </a:rPr>
              <a:t>ShuffleSplit</a:t>
            </a:r>
            <a:r>
              <a:rPr lang="en-GB" sz="1600" dirty="0">
                <a:solidFill>
                  <a:schemeClr val="bg2"/>
                </a:solidFill>
                <a:highlight>
                  <a:srgbClr val="ECF0F3"/>
                </a:highlight>
                <a:latin typeface="Times New Roman"/>
                <a:ea typeface="Times New Roman"/>
                <a:cs typeface="Times New Roman"/>
                <a:sym typeface="Times New Roman"/>
              </a:rPr>
              <a:t>().split(X, y))</a:t>
            </a:r>
            <a:r>
              <a:rPr lang="en-GB" sz="1600" dirty="0">
                <a:solidFill>
                  <a:schemeClr val="bg2"/>
                </a:solidFill>
                <a:highlight>
                  <a:srgbClr val="FFFFFF"/>
                </a:highlight>
                <a:latin typeface="Times New Roman"/>
                <a:ea typeface="Times New Roman"/>
                <a:cs typeface="Times New Roman"/>
                <a:sym typeface="Times New Roman"/>
              </a:rPr>
              <a:t> and application to input data into a single call for splitting (and optionally subsampling) data in a one </a:t>
            </a:r>
            <a:r>
              <a:rPr lang="en-GB" sz="1600" dirty="0" err="1">
                <a:solidFill>
                  <a:schemeClr val="bg2"/>
                </a:solidFill>
                <a:highlight>
                  <a:srgbClr val="FFFFFF"/>
                </a:highlight>
                <a:latin typeface="Times New Roman"/>
                <a:ea typeface="Times New Roman"/>
                <a:cs typeface="Times New Roman"/>
                <a:sym typeface="Times New Roman"/>
              </a:rPr>
              <a:t>liner.The</a:t>
            </a:r>
            <a:r>
              <a:rPr lang="en-GB" sz="1600" dirty="0">
                <a:solidFill>
                  <a:schemeClr val="bg2"/>
                </a:solidFill>
                <a:highlight>
                  <a:srgbClr val="FFFFFF"/>
                </a:highlight>
                <a:latin typeface="Times New Roman"/>
                <a:ea typeface="Times New Roman"/>
                <a:cs typeface="Times New Roman"/>
                <a:sym typeface="Times New Roman"/>
              </a:rPr>
              <a:t> K in the name of this classifier represents the k nearest </a:t>
            </a:r>
            <a:r>
              <a:rPr lang="en-GB" sz="1600" dirty="0" err="1">
                <a:solidFill>
                  <a:schemeClr val="bg2"/>
                </a:solidFill>
                <a:highlight>
                  <a:srgbClr val="FFFFFF"/>
                </a:highlight>
                <a:latin typeface="Times New Roman"/>
                <a:ea typeface="Times New Roman"/>
                <a:cs typeface="Times New Roman"/>
                <a:sym typeface="Times New Roman"/>
              </a:rPr>
              <a:t>neighbors</a:t>
            </a:r>
            <a:r>
              <a:rPr lang="en-GB" sz="1600" dirty="0">
                <a:solidFill>
                  <a:schemeClr val="bg2"/>
                </a:solidFill>
                <a:highlight>
                  <a:srgbClr val="FFFFFF"/>
                </a:highlight>
                <a:latin typeface="Times New Roman"/>
                <a:ea typeface="Times New Roman"/>
                <a:cs typeface="Times New Roman"/>
                <a:sym typeface="Times New Roman"/>
              </a:rPr>
              <a:t>, where k is an integer value specified by the user, this classifier implements learning based on the k nearest </a:t>
            </a:r>
            <a:r>
              <a:rPr lang="en-GB" sz="1600" dirty="0" err="1">
                <a:solidFill>
                  <a:schemeClr val="bg2"/>
                </a:solidFill>
                <a:highlight>
                  <a:srgbClr val="FFFFFF"/>
                </a:highlight>
                <a:latin typeface="Times New Roman"/>
                <a:ea typeface="Times New Roman"/>
                <a:cs typeface="Times New Roman"/>
                <a:sym typeface="Times New Roman"/>
              </a:rPr>
              <a:t>neighbors.In</a:t>
            </a:r>
            <a:r>
              <a:rPr lang="en-GB" sz="1600" dirty="0">
                <a:solidFill>
                  <a:schemeClr val="bg2"/>
                </a:solidFill>
                <a:highlight>
                  <a:srgbClr val="FFFFFF"/>
                </a:highlight>
                <a:latin typeface="Times New Roman"/>
                <a:ea typeface="Times New Roman"/>
                <a:cs typeface="Times New Roman"/>
                <a:sym typeface="Times New Roman"/>
              </a:rPr>
              <a:t> this project where we consider k value 3.An embedding is a relatively low-dimensional space into which you can translate high-dimensional vectors. Embeddings make it easier to do machine learning on large inputs like sparse vectors representing words.</a:t>
            </a:r>
            <a:endParaRPr sz="1600" dirty="0">
              <a:solidFill>
                <a:schemeClr val="bg2"/>
              </a:solidFill>
              <a:highlight>
                <a:srgbClr val="FFFFFF"/>
              </a:highlight>
              <a:latin typeface="Times New Roman"/>
              <a:ea typeface="Times New Roman"/>
              <a:cs typeface="Times New Roman"/>
              <a:sym typeface="Times New Roman"/>
            </a:endParaRPr>
          </a:p>
          <a:p>
            <a:pPr marL="0" lvl="0" indent="0" algn="just" rtl="0">
              <a:lnSpc>
                <a:spcPct val="100000"/>
              </a:lnSpc>
              <a:spcBef>
                <a:spcPts val="1600"/>
              </a:spcBef>
              <a:spcAft>
                <a:spcPts val="0"/>
              </a:spcAft>
              <a:buNone/>
            </a:pPr>
            <a:endParaRPr dirty="0">
              <a:solidFill>
                <a:srgbClr val="202124"/>
              </a:solidFill>
              <a:highlight>
                <a:srgbClr val="FFFFFF"/>
              </a:highlight>
              <a:latin typeface="Times New Roman"/>
              <a:ea typeface="Times New Roman"/>
              <a:cs typeface="Times New Roman"/>
              <a:sym typeface="Times New Roman"/>
            </a:endParaRPr>
          </a:p>
          <a:p>
            <a:pPr marL="0" lvl="0" indent="0" algn="just" rtl="0">
              <a:spcBef>
                <a:spcPts val="1600"/>
              </a:spcBef>
              <a:spcAft>
                <a:spcPts val="0"/>
              </a:spcAft>
              <a:buNone/>
            </a:pPr>
            <a:endParaRPr dirty="0">
              <a:solidFill>
                <a:srgbClr val="000000"/>
              </a:solidFill>
              <a:highlight>
                <a:srgbClr val="FFFFFF"/>
              </a:highlight>
              <a:latin typeface="Times New Roman"/>
              <a:ea typeface="Times New Roman"/>
              <a:cs typeface="Times New Roman"/>
              <a:sym typeface="Times New Roman"/>
            </a:endParaRPr>
          </a:p>
          <a:p>
            <a:pPr marL="0" lvl="0" indent="0" algn="just" rtl="0">
              <a:spcBef>
                <a:spcPts val="1100"/>
              </a:spcBef>
              <a:spcAft>
                <a:spcPts val="0"/>
              </a:spcAft>
              <a:buNone/>
            </a:pPr>
            <a:endParaRPr dirty="0">
              <a:solidFill>
                <a:srgbClr val="000000"/>
              </a:solidFill>
              <a:highlight>
                <a:srgbClr val="FFFFFF"/>
              </a:highlight>
              <a:latin typeface="Times New Roman"/>
              <a:ea typeface="Times New Roman"/>
              <a:cs typeface="Times New Roman"/>
              <a:sym typeface="Times New Roman"/>
            </a:endParaRPr>
          </a:p>
          <a:p>
            <a:pPr marL="0" lvl="0" indent="0" algn="just" rtl="0">
              <a:spcBef>
                <a:spcPts val="1100"/>
              </a:spcBef>
              <a:spcAft>
                <a:spcPts val="0"/>
              </a:spcAft>
              <a:buNone/>
            </a:pPr>
            <a:endParaRPr dirty="0">
              <a:solidFill>
                <a:srgbClr val="000000"/>
              </a:solidFill>
              <a:highlight>
                <a:srgbClr val="FFFFFF"/>
              </a:highlight>
              <a:latin typeface="Times New Roman"/>
              <a:ea typeface="Times New Roman"/>
              <a:cs typeface="Times New Roman"/>
              <a:sym typeface="Times New Roman"/>
            </a:endParaRPr>
          </a:p>
          <a:p>
            <a:pPr marL="0" lvl="0" indent="0" algn="just" rtl="0">
              <a:spcBef>
                <a:spcPts val="1100"/>
              </a:spcBef>
              <a:spcAft>
                <a:spcPts val="0"/>
              </a:spcAft>
              <a:buNone/>
            </a:pPr>
            <a:endParaRPr dirty="0">
              <a:solidFill>
                <a:srgbClr val="000000"/>
              </a:solidFill>
              <a:highlight>
                <a:srgbClr val="FFFFFF"/>
              </a:highlight>
              <a:latin typeface="Times New Roman"/>
              <a:ea typeface="Times New Roman"/>
              <a:cs typeface="Times New Roman"/>
              <a:sym typeface="Times New Roman"/>
            </a:endParaRPr>
          </a:p>
          <a:p>
            <a:pPr marL="0" lvl="0" indent="0" algn="just" rtl="0">
              <a:lnSpc>
                <a:spcPct val="100000"/>
              </a:lnSpc>
              <a:spcBef>
                <a:spcPts val="500"/>
              </a:spcBef>
              <a:spcAft>
                <a:spcPts val="0"/>
              </a:spcAft>
              <a:buNone/>
            </a:pPr>
            <a:endParaRPr dirty="0">
              <a:solidFill>
                <a:srgbClr val="202124"/>
              </a:solidFill>
              <a:highlight>
                <a:srgbClr val="FFFFFF"/>
              </a:highlight>
              <a:latin typeface="Times New Roman"/>
              <a:ea typeface="Times New Roman"/>
              <a:cs typeface="Times New Roman"/>
              <a:sym typeface="Times New Roman"/>
            </a:endParaRPr>
          </a:p>
          <a:p>
            <a:pPr marL="0" lvl="0" indent="0" algn="l" rtl="0">
              <a:spcBef>
                <a:spcPts val="1600"/>
              </a:spcBef>
              <a:spcAft>
                <a:spcPts val="1100"/>
              </a:spcAft>
              <a:buNone/>
            </a:pPr>
            <a:r>
              <a:rPr lang="en-GB" sz="1050" dirty="0">
                <a:solidFill>
                  <a:srgbClr val="000000"/>
                </a:solidFill>
                <a:highlight>
                  <a:srgbClr val="FFFFFF"/>
                </a:highlight>
                <a:latin typeface="Arial"/>
                <a:ea typeface="Arial"/>
                <a:cs typeface="Arial"/>
                <a:sym typeface="Arial"/>
              </a:rPr>
              <a:t>                     </a:t>
            </a:r>
            <a:endParaRPr sz="1050" dirty="0">
              <a:solidFill>
                <a:srgbClr val="000000"/>
              </a:solidFill>
              <a:highlight>
                <a:srgbClr val="FFFFFF"/>
              </a:highlight>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5"/>
          <p:cNvSpPr txBox="1">
            <a:spLocks noGrp="1"/>
          </p:cNvSpPr>
          <p:nvPr>
            <p:ph type="title"/>
          </p:nvPr>
        </p:nvSpPr>
        <p:spPr>
          <a:xfrm>
            <a:off x="415925" y="544475"/>
            <a:ext cx="3187800" cy="50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4B83"/>
                </a:solidFill>
              </a:rPr>
              <a:t>Discussion</a:t>
            </a:r>
            <a:endParaRPr>
              <a:solidFill>
                <a:srgbClr val="004B83"/>
              </a:solidFill>
            </a:endParaRPr>
          </a:p>
        </p:txBody>
      </p:sp>
      <p:sp>
        <p:nvSpPr>
          <p:cNvPr id="295" name="Google Shape;295;p35"/>
          <p:cNvSpPr txBox="1">
            <a:spLocks noGrp="1"/>
          </p:cNvSpPr>
          <p:nvPr>
            <p:ph type="body" idx="1"/>
          </p:nvPr>
        </p:nvSpPr>
        <p:spPr>
          <a:xfrm>
            <a:off x="0" y="954250"/>
            <a:ext cx="8519100" cy="3986400"/>
          </a:xfrm>
          <a:prstGeom prst="rect">
            <a:avLst/>
          </a:prstGeom>
        </p:spPr>
        <p:txBody>
          <a:bodyPr spcFirstLastPara="1" wrap="square" lIns="91425" tIns="91425" rIns="91425" bIns="91425" anchor="t" anchorCtr="0">
            <a:noAutofit/>
          </a:bodyPr>
          <a:lstStyle/>
          <a:p>
            <a:pPr marL="457200" lvl="0" indent="0" algn="just" rtl="0">
              <a:lnSpc>
                <a:spcPct val="100000"/>
              </a:lnSpc>
              <a:spcBef>
                <a:spcPts val="0"/>
              </a:spcBef>
              <a:spcAft>
                <a:spcPts val="0"/>
              </a:spcAft>
              <a:buNone/>
            </a:pPr>
            <a:endParaRPr>
              <a:solidFill>
                <a:srgbClr val="202124"/>
              </a:solidFill>
              <a:highlight>
                <a:schemeClr val="lt1"/>
              </a:highlight>
              <a:latin typeface="Times New Roman"/>
              <a:ea typeface="Times New Roman"/>
              <a:cs typeface="Times New Roman"/>
              <a:sym typeface="Times New Roman"/>
            </a:endParaRPr>
          </a:p>
          <a:p>
            <a:pPr marL="457200" lvl="0" indent="-323850" algn="just" rtl="0">
              <a:lnSpc>
                <a:spcPct val="100000"/>
              </a:lnSpc>
              <a:spcBef>
                <a:spcPts val="1600"/>
              </a:spcBef>
              <a:spcAft>
                <a:spcPts val="0"/>
              </a:spcAft>
              <a:buClr>
                <a:srgbClr val="202124"/>
              </a:buClr>
              <a:buSzPts val="1500"/>
              <a:buFont typeface="Times New Roman"/>
              <a:buChar char="➢"/>
            </a:pPr>
            <a:r>
              <a:rPr lang="en-GB" sz="1500">
                <a:solidFill>
                  <a:srgbClr val="000000"/>
                </a:solidFill>
                <a:highlight>
                  <a:schemeClr val="lt1"/>
                </a:highlight>
                <a:latin typeface="Times New Roman"/>
                <a:ea typeface="Times New Roman"/>
                <a:cs typeface="Times New Roman"/>
                <a:sym typeface="Times New Roman"/>
              </a:rPr>
              <a:t>We build a simple function to define the RNN model. It uses a single neuron for the output layer because we are predicting a real-valued number here. As activation function, it uses the ReLU. Following arguments are supported.</a:t>
            </a:r>
            <a:endParaRPr sz="1500">
              <a:solidFill>
                <a:srgbClr val="000000"/>
              </a:solidFill>
              <a:highlight>
                <a:schemeClr val="lt1"/>
              </a:highlight>
              <a:latin typeface="Times New Roman"/>
              <a:ea typeface="Times New Roman"/>
              <a:cs typeface="Times New Roman"/>
              <a:sym typeface="Times New Roman"/>
            </a:endParaRPr>
          </a:p>
          <a:p>
            <a:pPr marL="914400" lvl="0" indent="-323850" algn="just" rtl="0">
              <a:spcBef>
                <a:spcPts val="0"/>
              </a:spcBef>
              <a:spcAft>
                <a:spcPts val="0"/>
              </a:spcAft>
              <a:buClr>
                <a:srgbClr val="000000"/>
              </a:buClr>
              <a:buSzPts val="1500"/>
              <a:buFont typeface="Times New Roman"/>
              <a:buChar char="●"/>
            </a:pPr>
            <a:r>
              <a:rPr lang="en-GB" sz="1500">
                <a:solidFill>
                  <a:srgbClr val="000000"/>
                </a:solidFill>
                <a:highlight>
                  <a:schemeClr val="lt1"/>
                </a:highlight>
                <a:latin typeface="Times New Roman"/>
                <a:ea typeface="Times New Roman"/>
                <a:cs typeface="Times New Roman"/>
                <a:sym typeface="Times New Roman"/>
              </a:rPr>
              <a:t>neurons in the RNN layer</a:t>
            </a:r>
            <a:endParaRPr sz="1500">
              <a:solidFill>
                <a:srgbClr val="000000"/>
              </a:solidFill>
              <a:highlight>
                <a:schemeClr val="lt1"/>
              </a:highlight>
              <a:latin typeface="Times New Roman"/>
              <a:ea typeface="Times New Roman"/>
              <a:cs typeface="Times New Roman"/>
              <a:sym typeface="Times New Roman"/>
            </a:endParaRPr>
          </a:p>
          <a:p>
            <a:pPr marL="914400" lvl="0" indent="-323850" algn="just" rtl="0">
              <a:spcBef>
                <a:spcPts val="0"/>
              </a:spcBef>
              <a:spcAft>
                <a:spcPts val="0"/>
              </a:spcAft>
              <a:buClr>
                <a:srgbClr val="000000"/>
              </a:buClr>
              <a:buSzPts val="1500"/>
              <a:buFont typeface="Times New Roman"/>
              <a:buChar char="●"/>
            </a:pPr>
            <a:r>
              <a:rPr lang="en-GB" sz="1500">
                <a:solidFill>
                  <a:srgbClr val="000000"/>
                </a:solidFill>
                <a:highlight>
                  <a:schemeClr val="lt1"/>
                </a:highlight>
                <a:latin typeface="Times New Roman"/>
                <a:ea typeface="Times New Roman"/>
                <a:cs typeface="Times New Roman"/>
                <a:sym typeface="Times New Roman"/>
              </a:rPr>
              <a:t>embedding length </a:t>
            </a:r>
            <a:endParaRPr sz="1500">
              <a:solidFill>
                <a:srgbClr val="000000"/>
              </a:solidFill>
              <a:highlight>
                <a:schemeClr val="lt1"/>
              </a:highlight>
              <a:latin typeface="Times New Roman"/>
              <a:ea typeface="Times New Roman"/>
              <a:cs typeface="Times New Roman"/>
              <a:sym typeface="Times New Roman"/>
            </a:endParaRPr>
          </a:p>
          <a:p>
            <a:pPr marL="914400" lvl="0" indent="-323850" algn="just" rtl="0">
              <a:spcBef>
                <a:spcPts val="0"/>
              </a:spcBef>
              <a:spcAft>
                <a:spcPts val="0"/>
              </a:spcAft>
              <a:buClr>
                <a:srgbClr val="000000"/>
              </a:buClr>
              <a:buSzPts val="1500"/>
              <a:buFont typeface="Times New Roman"/>
              <a:buChar char="●"/>
            </a:pPr>
            <a:r>
              <a:rPr lang="en-GB" sz="1500">
                <a:solidFill>
                  <a:srgbClr val="000000"/>
                </a:solidFill>
                <a:highlight>
                  <a:schemeClr val="lt1"/>
                </a:highlight>
                <a:latin typeface="Times New Roman"/>
                <a:ea typeface="Times New Roman"/>
                <a:cs typeface="Times New Roman"/>
                <a:sym typeface="Times New Roman"/>
              </a:rPr>
              <a:t>neurons in the densely connected layer </a:t>
            </a:r>
            <a:endParaRPr sz="1500">
              <a:solidFill>
                <a:srgbClr val="000000"/>
              </a:solidFill>
              <a:highlight>
                <a:schemeClr val="lt1"/>
              </a:highlight>
              <a:latin typeface="Times New Roman"/>
              <a:ea typeface="Times New Roman"/>
              <a:cs typeface="Times New Roman"/>
              <a:sym typeface="Times New Roman"/>
            </a:endParaRPr>
          </a:p>
          <a:p>
            <a:pPr marL="914400" lvl="0" indent="-323850" algn="just" rtl="0">
              <a:spcBef>
                <a:spcPts val="0"/>
              </a:spcBef>
              <a:spcAft>
                <a:spcPts val="0"/>
              </a:spcAft>
              <a:buClr>
                <a:srgbClr val="000000"/>
              </a:buClr>
              <a:buSzPts val="1500"/>
              <a:buFont typeface="Times New Roman"/>
              <a:buChar char="●"/>
            </a:pPr>
            <a:r>
              <a:rPr lang="en-GB" sz="1500">
                <a:solidFill>
                  <a:srgbClr val="000000"/>
                </a:solidFill>
                <a:highlight>
                  <a:schemeClr val="lt1"/>
                </a:highlight>
                <a:latin typeface="Times New Roman"/>
                <a:ea typeface="Times New Roman"/>
                <a:cs typeface="Times New Roman"/>
                <a:sym typeface="Times New Roman"/>
              </a:rPr>
              <a:t>learning rate</a:t>
            </a:r>
            <a:endParaRPr sz="1500">
              <a:solidFill>
                <a:srgbClr val="000000"/>
              </a:solidFill>
              <a:highlight>
                <a:schemeClr val="lt1"/>
              </a:highlight>
              <a:latin typeface="Times New Roman"/>
              <a:ea typeface="Times New Roman"/>
              <a:cs typeface="Times New Roman"/>
              <a:sym typeface="Times New Roman"/>
            </a:endParaRPr>
          </a:p>
          <a:p>
            <a:pPr marL="457200" lvl="0" indent="-323850" algn="just" rtl="0">
              <a:lnSpc>
                <a:spcPct val="100000"/>
              </a:lnSpc>
              <a:spcBef>
                <a:spcPts val="0"/>
              </a:spcBef>
              <a:spcAft>
                <a:spcPts val="0"/>
              </a:spcAft>
              <a:buClr>
                <a:srgbClr val="202124"/>
              </a:buClr>
              <a:buSzPts val="1500"/>
              <a:buFont typeface="Times New Roman"/>
              <a:buChar char="➢"/>
            </a:pPr>
            <a:r>
              <a:rPr lang="en-GB" sz="1500">
                <a:solidFill>
                  <a:srgbClr val="000000"/>
                </a:solidFill>
                <a:highlight>
                  <a:schemeClr val="lt1"/>
                </a:highlight>
                <a:latin typeface="Times New Roman"/>
                <a:ea typeface="Times New Roman"/>
                <a:cs typeface="Times New Roman"/>
                <a:sym typeface="Times New Roman"/>
              </a:rPr>
              <a:t>we have covered modeling the humidity data step-by-step in detail, we will show the modeling with other two parameters - temperature and pressure - quickly with similar code but not with detailed text.</a:t>
            </a:r>
            <a:endParaRPr sz="1500">
              <a:solidFill>
                <a:srgbClr val="000000"/>
              </a:solidFill>
              <a:highlight>
                <a:schemeClr val="lt1"/>
              </a:highlight>
              <a:latin typeface="Times New Roman"/>
              <a:ea typeface="Times New Roman"/>
              <a:cs typeface="Times New Roman"/>
              <a:sym typeface="Times New Roman"/>
            </a:endParaRPr>
          </a:p>
          <a:p>
            <a:pPr marL="457200" lvl="0" indent="-323850" algn="just" rtl="0">
              <a:lnSpc>
                <a:spcPct val="100000"/>
              </a:lnSpc>
              <a:spcBef>
                <a:spcPts val="0"/>
              </a:spcBef>
              <a:spcAft>
                <a:spcPts val="0"/>
              </a:spcAft>
              <a:buClr>
                <a:srgbClr val="000000"/>
              </a:buClr>
              <a:buSzPts val="1500"/>
              <a:buFont typeface="Times New Roman"/>
              <a:buChar char="➢"/>
            </a:pPr>
            <a:r>
              <a:rPr lang="en-GB" sz="1500">
                <a:solidFill>
                  <a:srgbClr val="000000"/>
                </a:solidFill>
                <a:highlight>
                  <a:schemeClr val="lt1"/>
                </a:highlight>
                <a:latin typeface="Times New Roman"/>
                <a:ea typeface="Times New Roman"/>
                <a:cs typeface="Times New Roman"/>
                <a:sym typeface="Times New Roman"/>
              </a:rPr>
              <a:t>There are, of course, some obvious mistakes in the model predictions, such as humidity values going above 100 and some very low values. These can be pruned with post-processing or a better model can be built with proper hyperparameter tuning.</a:t>
            </a:r>
            <a:endParaRPr sz="1500">
              <a:solidFill>
                <a:srgbClr val="000000"/>
              </a:solidFill>
              <a:highlight>
                <a:schemeClr val="lt1"/>
              </a:highlight>
              <a:latin typeface="Times New Roman"/>
              <a:ea typeface="Times New Roman"/>
              <a:cs typeface="Times New Roman"/>
              <a:sym typeface="Times New Roman"/>
            </a:endParaRPr>
          </a:p>
          <a:p>
            <a:pPr marL="0" lvl="0" indent="0" algn="l" rtl="0">
              <a:spcBef>
                <a:spcPts val="1600"/>
              </a:spcBef>
              <a:spcAft>
                <a:spcPts val="1100"/>
              </a:spcAft>
              <a:buNone/>
            </a:pPr>
            <a:endParaRPr>
              <a:solidFill>
                <a:srgbClr val="444444"/>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6"/>
          <p:cNvSpPr txBox="1">
            <a:spLocks noGrp="1"/>
          </p:cNvSpPr>
          <p:nvPr>
            <p:ph type="title"/>
          </p:nvPr>
        </p:nvSpPr>
        <p:spPr>
          <a:xfrm>
            <a:off x="0" y="483963"/>
            <a:ext cx="3300900" cy="6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4B83"/>
                </a:solidFill>
              </a:rPr>
              <a:t>Conclusion</a:t>
            </a:r>
            <a:endParaRPr>
              <a:solidFill>
                <a:srgbClr val="004B83"/>
              </a:solidFill>
            </a:endParaRPr>
          </a:p>
        </p:txBody>
      </p:sp>
      <p:sp>
        <p:nvSpPr>
          <p:cNvPr id="301" name="Google Shape;301;p36"/>
          <p:cNvSpPr txBox="1">
            <a:spLocks noGrp="1"/>
          </p:cNvSpPr>
          <p:nvPr>
            <p:ph type="body" idx="1"/>
          </p:nvPr>
        </p:nvSpPr>
        <p:spPr>
          <a:xfrm>
            <a:off x="0" y="1211700"/>
            <a:ext cx="9144000" cy="39318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Font typeface="Times New Roman"/>
              <a:buChar char="➢"/>
            </a:pPr>
            <a:r>
              <a:rPr lang="en-GB" sz="1600">
                <a:solidFill>
                  <a:srgbClr val="444444"/>
                </a:solidFill>
                <a:highlight>
                  <a:schemeClr val="lt1"/>
                </a:highlight>
                <a:latin typeface="Times New Roman"/>
                <a:ea typeface="Times New Roman"/>
                <a:cs typeface="Times New Roman"/>
                <a:sym typeface="Times New Roman"/>
              </a:rPr>
              <a:t>The results show that proposed models produces very good results as compare to other algorithm prediction techniques. Although, we presented the results only for a city, but the model is capable to predict all cities. </a:t>
            </a:r>
            <a:endParaRPr sz="1600">
              <a:solidFill>
                <a:srgbClr val="444444"/>
              </a:solidFill>
              <a:highlight>
                <a:schemeClr val="lt1"/>
              </a:highlight>
              <a:latin typeface="Times New Roman"/>
              <a:ea typeface="Times New Roman"/>
              <a:cs typeface="Times New Roman"/>
              <a:sym typeface="Times New Roman"/>
            </a:endParaRPr>
          </a:p>
          <a:p>
            <a:pPr marL="457200" lvl="0" indent="-330200" algn="just" rtl="0">
              <a:spcBef>
                <a:spcPts val="0"/>
              </a:spcBef>
              <a:spcAft>
                <a:spcPts val="0"/>
              </a:spcAft>
              <a:buClr>
                <a:srgbClr val="444444"/>
              </a:buClr>
              <a:buSzPts val="1600"/>
              <a:buFont typeface="Times New Roman"/>
              <a:buChar char="➢"/>
            </a:pPr>
            <a:r>
              <a:rPr lang="en-GB" sz="1600">
                <a:solidFill>
                  <a:srgbClr val="444444"/>
                </a:solidFill>
                <a:highlight>
                  <a:schemeClr val="lt1"/>
                </a:highlight>
                <a:latin typeface="Times New Roman"/>
                <a:ea typeface="Times New Roman"/>
                <a:cs typeface="Times New Roman"/>
                <a:sym typeface="Times New Roman"/>
              </a:rPr>
              <a:t>Both algorithms accuracy up to 90%.</a:t>
            </a:r>
            <a:endParaRPr sz="1600">
              <a:solidFill>
                <a:srgbClr val="444444"/>
              </a:solidFill>
              <a:highlight>
                <a:schemeClr val="lt1"/>
              </a:highlight>
              <a:latin typeface="Times New Roman"/>
              <a:ea typeface="Times New Roman"/>
              <a:cs typeface="Times New Roman"/>
              <a:sym typeface="Times New Roman"/>
            </a:endParaRPr>
          </a:p>
          <a:p>
            <a:pPr marL="457200" lvl="0" indent="-330200" algn="just" rtl="0">
              <a:spcBef>
                <a:spcPts val="0"/>
              </a:spcBef>
              <a:spcAft>
                <a:spcPts val="0"/>
              </a:spcAft>
              <a:buClr>
                <a:srgbClr val="444444"/>
              </a:buClr>
              <a:buSzPts val="1600"/>
              <a:buFont typeface="Times New Roman"/>
              <a:buChar char="➢"/>
            </a:pPr>
            <a:r>
              <a:rPr lang="en-GB" sz="1600">
                <a:solidFill>
                  <a:srgbClr val="444444"/>
                </a:solidFill>
                <a:highlight>
                  <a:schemeClr val="lt1"/>
                </a:highlight>
                <a:latin typeface="Times New Roman"/>
                <a:ea typeface="Times New Roman"/>
                <a:cs typeface="Times New Roman"/>
                <a:sym typeface="Times New Roman"/>
              </a:rPr>
              <a:t>Here we able to use pressure,temperature ,humidity,weather description and full condition of wind data set because of getting higher accuracy</a:t>
            </a:r>
            <a:endParaRPr sz="1600">
              <a:solidFill>
                <a:srgbClr val="444444"/>
              </a:solidFill>
              <a:highlight>
                <a:schemeClr val="lt1"/>
              </a:highlight>
              <a:latin typeface="Times New Roman"/>
              <a:ea typeface="Times New Roman"/>
              <a:cs typeface="Times New Roman"/>
              <a:sym typeface="Times New Roman"/>
            </a:endParaRPr>
          </a:p>
          <a:p>
            <a:pPr marL="457200" lvl="0" indent="-330200" algn="just" rtl="0">
              <a:spcBef>
                <a:spcPts val="0"/>
              </a:spcBef>
              <a:spcAft>
                <a:spcPts val="0"/>
              </a:spcAft>
              <a:buClr>
                <a:srgbClr val="444444"/>
              </a:buClr>
              <a:buSzPts val="1600"/>
              <a:buFont typeface="Times New Roman"/>
              <a:buChar char="➢"/>
            </a:pPr>
            <a:r>
              <a:rPr lang="en-GB" sz="1600">
                <a:solidFill>
                  <a:srgbClr val="444444"/>
                </a:solidFill>
                <a:highlight>
                  <a:schemeClr val="lt1"/>
                </a:highlight>
                <a:latin typeface="Times New Roman"/>
                <a:ea typeface="Times New Roman"/>
                <a:cs typeface="Times New Roman"/>
                <a:sym typeface="Times New Roman"/>
              </a:rPr>
              <a:t>Fit to predict any regional ,any country’s weather</a:t>
            </a:r>
            <a:endParaRPr sz="1600">
              <a:solidFill>
                <a:srgbClr val="444444"/>
              </a:solidFill>
              <a:highlight>
                <a:schemeClr val="lt1"/>
              </a:highlight>
              <a:latin typeface="Times New Roman"/>
              <a:ea typeface="Times New Roman"/>
              <a:cs typeface="Times New Roman"/>
              <a:sym typeface="Times New Roman"/>
            </a:endParaRPr>
          </a:p>
          <a:p>
            <a:pPr marL="457200" lvl="0" indent="-330200" algn="just" rtl="0">
              <a:spcBef>
                <a:spcPts val="0"/>
              </a:spcBef>
              <a:spcAft>
                <a:spcPts val="0"/>
              </a:spcAft>
              <a:buClr>
                <a:srgbClr val="444444"/>
              </a:buClr>
              <a:buSzPts val="1600"/>
              <a:buFont typeface="Times New Roman"/>
              <a:buChar char="➢"/>
            </a:pPr>
            <a:r>
              <a:rPr lang="en-GB" sz="1600">
                <a:solidFill>
                  <a:srgbClr val="444444"/>
                </a:solidFill>
                <a:highlight>
                  <a:schemeClr val="lt1"/>
                </a:highlight>
                <a:latin typeface="Times New Roman"/>
                <a:ea typeface="Times New Roman"/>
                <a:cs typeface="Times New Roman"/>
                <a:sym typeface="Times New Roman"/>
              </a:rPr>
              <a:t>The code was examined and put to the test. According to the test results, the entire system performed in accordance with the project's intended goal and objectives. The weather forecasting software the algorithm was able to forecast the weather for the next seven days to within one degree month with a high level of precision and efficiency.</a:t>
            </a:r>
            <a:endParaRPr sz="1600">
              <a:solidFill>
                <a:srgbClr val="444444"/>
              </a:solidFill>
              <a:highlight>
                <a:schemeClr val="lt1"/>
              </a:highlight>
              <a:latin typeface="Times New Roman"/>
              <a:ea typeface="Times New Roman"/>
              <a:cs typeface="Times New Roman"/>
              <a:sym typeface="Times New Roman"/>
            </a:endParaRPr>
          </a:p>
          <a:p>
            <a:pPr marL="457200" lvl="0" indent="-330200" algn="just" rtl="0">
              <a:spcBef>
                <a:spcPts val="0"/>
              </a:spcBef>
              <a:spcAft>
                <a:spcPts val="0"/>
              </a:spcAft>
              <a:buClr>
                <a:srgbClr val="444444"/>
              </a:buClr>
              <a:buSzPts val="1600"/>
              <a:buFont typeface="Times New Roman"/>
              <a:buChar char="➢"/>
            </a:pPr>
            <a:r>
              <a:rPr lang="en-GB" sz="1600">
                <a:solidFill>
                  <a:srgbClr val="444444"/>
                </a:solidFill>
                <a:highlight>
                  <a:schemeClr val="lt1"/>
                </a:highlight>
                <a:latin typeface="Times New Roman"/>
                <a:ea typeface="Times New Roman"/>
                <a:cs typeface="Times New Roman"/>
                <a:sym typeface="Times New Roman"/>
              </a:rPr>
              <a:t>It can also be extended to climate prediction in which it will predict the climate at seasonal to interannual time scale. </a:t>
            </a:r>
            <a:endParaRPr sz="1600">
              <a:solidFill>
                <a:srgbClr val="444444"/>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a:t>
            </a:r>
            <a:endParaRPr sz="1600"/>
          </a:p>
          <a:p>
            <a:pPr marL="0" lvl="0" indent="0" algn="l" rtl="0">
              <a:spcBef>
                <a:spcPts val="0"/>
              </a:spcBef>
              <a:spcAft>
                <a:spcPts val="0"/>
              </a:spcAft>
              <a:buNone/>
            </a:pPr>
            <a:endParaRPr sz="1600"/>
          </a:p>
          <a:p>
            <a:pPr marL="457200" lvl="0" indent="-330200" algn="l" rtl="0">
              <a:spcBef>
                <a:spcPts val="0"/>
              </a:spcBef>
              <a:spcAft>
                <a:spcPts val="0"/>
              </a:spcAft>
              <a:buSzPts val="1600"/>
              <a:buChar char="❏"/>
            </a:pPr>
            <a:r>
              <a:rPr lang="en-GB" sz="1600"/>
              <a:t>Introduction</a:t>
            </a:r>
            <a:endParaRPr sz="1600"/>
          </a:p>
          <a:p>
            <a:pPr marL="457200" lvl="0" indent="457200" algn="l" rtl="0">
              <a:spcBef>
                <a:spcPts val="0"/>
              </a:spcBef>
              <a:spcAft>
                <a:spcPts val="0"/>
              </a:spcAft>
              <a:buNone/>
            </a:pPr>
            <a:r>
              <a:rPr lang="en-GB" sz="1600"/>
              <a:t>-Problem definition</a:t>
            </a:r>
            <a:endParaRPr sz="1600"/>
          </a:p>
          <a:p>
            <a:pPr marL="457200" lvl="0" indent="457200" algn="l" rtl="0">
              <a:spcBef>
                <a:spcPts val="0"/>
              </a:spcBef>
              <a:spcAft>
                <a:spcPts val="0"/>
              </a:spcAft>
              <a:buNone/>
            </a:pPr>
            <a:r>
              <a:rPr lang="en-GB" sz="1600"/>
              <a:t>-Project purpose</a:t>
            </a:r>
            <a:endParaRPr sz="1600"/>
          </a:p>
          <a:p>
            <a:pPr marL="457200" lvl="0" indent="457200" algn="l" rtl="0">
              <a:spcBef>
                <a:spcPts val="0"/>
              </a:spcBef>
              <a:spcAft>
                <a:spcPts val="0"/>
              </a:spcAft>
              <a:buNone/>
            </a:pPr>
            <a:r>
              <a:rPr lang="en-GB" sz="1600"/>
              <a:t>-Solution design</a:t>
            </a:r>
            <a:endParaRPr sz="1600"/>
          </a:p>
          <a:p>
            <a:pPr marL="457200" lvl="0" indent="-330200" algn="l" rtl="0">
              <a:spcBef>
                <a:spcPts val="0"/>
              </a:spcBef>
              <a:spcAft>
                <a:spcPts val="0"/>
              </a:spcAft>
              <a:buSzPts val="1600"/>
              <a:buChar char="❏"/>
            </a:pPr>
            <a:r>
              <a:rPr lang="en-GB" sz="1600"/>
              <a:t>Methodology</a:t>
            </a:r>
            <a:endParaRPr sz="1600"/>
          </a:p>
          <a:p>
            <a:pPr marL="457200" lvl="0" indent="0" algn="l" rtl="0">
              <a:spcBef>
                <a:spcPts val="0"/>
              </a:spcBef>
              <a:spcAft>
                <a:spcPts val="0"/>
              </a:spcAft>
              <a:buNone/>
            </a:pPr>
            <a:r>
              <a:rPr lang="en-GB" sz="1600"/>
              <a:t>          - About dataset</a:t>
            </a:r>
            <a:endParaRPr sz="1600"/>
          </a:p>
          <a:p>
            <a:pPr marL="457200" lvl="0" indent="0" algn="l" rtl="0">
              <a:spcBef>
                <a:spcPts val="0"/>
              </a:spcBef>
              <a:spcAft>
                <a:spcPts val="0"/>
              </a:spcAft>
              <a:buNone/>
            </a:pPr>
            <a:r>
              <a:rPr lang="en-GB" sz="1600"/>
              <a:t>	 -Diagram analysis</a:t>
            </a:r>
            <a:endParaRPr sz="1600"/>
          </a:p>
          <a:p>
            <a:pPr marL="457200" lvl="0" indent="-330200" algn="l" rtl="0">
              <a:spcBef>
                <a:spcPts val="0"/>
              </a:spcBef>
              <a:spcAft>
                <a:spcPts val="0"/>
              </a:spcAft>
              <a:buSzPts val="1600"/>
              <a:buChar char="❏"/>
            </a:pPr>
            <a:r>
              <a:rPr lang="en-GB" sz="1600"/>
              <a:t>Results</a:t>
            </a:r>
            <a:endParaRPr sz="1600"/>
          </a:p>
          <a:p>
            <a:pPr marL="457200" lvl="0" indent="-330200" algn="l" rtl="0">
              <a:spcBef>
                <a:spcPts val="0"/>
              </a:spcBef>
              <a:spcAft>
                <a:spcPts val="0"/>
              </a:spcAft>
              <a:buSzPts val="1600"/>
              <a:buChar char="❏"/>
            </a:pPr>
            <a:r>
              <a:rPr lang="en-GB" sz="1600"/>
              <a:t>Discussion &amp; conclusion</a:t>
            </a:r>
            <a:endParaRPr sz="1600"/>
          </a:p>
          <a:p>
            <a:pPr marL="457200" lvl="0" indent="-330200" algn="l" rtl="0">
              <a:spcBef>
                <a:spcPts val="0"/>
              </a:spcBef>
              <a:spcAft>
                <a:spcPts val="0"/>
              </a:spcAft>
              <a:buSzPts val="1600"/>
              <a:buChar char="❏"/>
            </a:pPr>
            <a:r>
              <a:rPr lang="en-GB" sz="1600"/>
              <a:t>References</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8"/>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4B83"/>
                </a:solidFill>
              </a:rPr>
              <a:t>Thank you.</a:t>
            </a:r>
            <a:endParaRPr>
              <a:solidFill>
                <a:srgbClr val="004B8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0"/>
          <p:cNvSpPr txBox="1">
            <a:spLocks noGrp="1"/>
          </p:cNvSpPr>
          <p:nvPr>
            <p:ph type="title"/>
          </p:nvPr>
        </p:nvSpPr>
        <p:spPr>
          <a:xfrm>
            <a:off x="537375" y="1151525"/>
            <a:ext cx="7881000" cy="6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4B83"/>
                </a:solidFill>
              </a:rPr>
              <a:t>Introduction</a:t>
            </a:r>
            <a:endParaRPr>
              <a:solidFill>
                <a:srgbClr val="004B83"/>
              </a:solidFill>
            </a:endParaRPr>
          </a:p>
        </p:txBody>
      </p:sp>
      <p:sp>
        <p:nvSpPr>
          <p:cNvPr id="188" name="Google Shape;188;p20"/>
          <p:cNvSpPr txBox="1">
            <a:spLocks noGrp="1"/>
          </p:cNvSpPr>
          <p:nvPr>
            <p:ph type="body" idx="1"/>
          </p:nvPr>
        </p:nvSpPr>
        <p:spPr>
          <a:xfrm>
            <a:off x="537375" y="1642850"/>
            <a:ext cx="8199000" cy="2395200"/>
          </a:xfrm>
          <a:prstGeom prst="rect">
            <a:avLst/>
          </a:prstGeom>
        </p:spPr>
        <p:txBody>
          <a:bodyPr spcFirstLastPara="1" wrap="square" lIns="91425" tIns="91425" rIns="91425" bIns="91425" anchor="t" anchorCtr="0">
            <a:noAutofit/>
          </a:bodyPr>
          <a:lstStyle/>
          <a:p>
            <a:pPr marL="457200" lvl="0" indent="-336550" algn="just" rtl="0">
              <a:spcBef>
                <a:spcPts val="0"/>
              </a:spcBef>
              <a:spcAft>
                <a:spcPts val="0"/>
              </a:spcAft>
              <a:buClr>
                <a:srgbClr val="000000"/>
              </a:buClr>
              <a:buSzPts val="1700"/>
              <a:buFont typeface="Times New Roman"/>
              <a:buChar char="●"/>
            </a:pPr>
            <a:r>
              <a:rPr lang="en-GB" sz="1700">
                <a:solidFill>
                  <a:srgbClr val="000000"/>
                </a:solidFill>
                <a:latin typeface="Times New Roman"/>
                <a:ea typeface="Times New Roman"/>
                <a:cs typeface="Times New Roman"/>
                <a:sym typeface="Times New Roman"/>
              </a:rPr>
              <a:t>Weather has a profound effect on human health and well-being. </a:t>
            </a:r>
            <a:r>
              <a:rPr lang="en-GB" sz="1700">
                <a:solidFill>
                  <a:srgbClr val="000000"/>
                </a:solidFill>
                <a:highlight>
                  <a:srgbClr val="FFFFFF"/>
                </a:highlight>
                <a:latin typeface="Times New Roman"/>
                <a:ea typeface="Times New Roman"/>
                <a:cs typeface="Times New Roman"/>
                <a:sym typeface="Times New Roman"/>
              </a:rPr>
              <a:t>The climate is changing at a drastic rate nowadays, which makes the old weather prediction methods less effective and more hectic due to different indicators factor.</a:t>
            </a:r>
            <a:endParaRPr sz="1700">
              <a:solidFill>
                <a:srgbClr val="000000"/>
              </a:solidFill>
              <a:highlight>
                <a:srgbClr val="FFFFFF"/>
              </a:highlight>
              <a:latin typeface="Times New Roman"/>
              <a:ea typeface="Times New Roman"/>
              <a:cs typeface="Times New Roman"/>
              <a:sym typeface="Times New Roman"/>
            </a:endParaRPr>
          </a:p>
          <a:p>
            <a:pPr marL="457200" lvl="0" indent="-336550" algn="just" rtl="0">
              <a:spcBef>
                <a:spcPts val="0"/>
              </a:spcBef>
              <a:spcAft>
                <a:spcPts val="0"/>
              </a:spcAft>
              <a:buClr>
                <a:srgbClr val="000000"/>
              </a:buClr>
              <a:buSzPts val="1700"/>
              <a:buFont typeface="Times New Roman"/>
              <a:buChar char="●"/>
            </a:pPr>
            <a:r>
              <a:rPr lang="en-GB" sz="1700">
                <a:solidFill>
                  <a:srgbClr val="000000"/>
                </a:solidFill>
                <a:highlight>
                  <a:srgbClr val="FFFFFF"/>
                </a:highlight>
                <a:latin typeface="Times New Roman"/>
                <a:ea typeface="Times New Roman"/>
                <a:cs typeface="Times New Roman"/>
                <a:sym typeface="Times New Roman"/>
              </a:rPr>
              <a:t>As predictions affect a nation’s economy and the lives of people,an improved and reliable weather prediction method is required.</a:t>
            </a:r>
            <a:endParaRPr sz="1700">
              <a:solidFill>
                <a:srgbClr val="000000"/>
              </a:solidFill>
              <a:highlight>
                <a:srgbClr val="FFFFFF"/>
              </a:highlight>
              <a:latin typeface="Times New Roman"/>
              <a:ea typeface="Times New Roman"/>
              <a:cs typeface="Times New Roman"/>
              <a:sym typeface="Times New Roman"/>
            </a:endParaRPr>
          </a:p>
          <a:p>
            <a:pPr marL="457200" lvl="0" indent="0" algn="just" rtl="0">
              <a:spcBef>
                <a:spcPts val="1600"/>
              </a:spcBef>
              <a:spcAft>
                <a:spcPts val="1600"/>
              </a:spcAft>
              <a:buNone/>
            </a:pPr>
            <a:endParaRPr sz="1700">
              <a:solidFill>
                <a:srgbClr val="000000"/>
              </a:solidFill>
              <a:highlight>
                <a:srgbClr val="FFFFFF"/>
              </a:highlight>
              <a:latin typeface="Times New Roman"/>
              <a:ea typeface="Times New Roman"/>
              <a:cs typeface="Times New Roman"/>
              <a:sym typeface="Times New Roman"/>
            </a:endParaRPr>
          </a:p>
        </p:txBody>
      </p:sp>
      <p:pic>
        <p:nvPicPr>
          <p:cNvPr id="189" name="Google Shape;189;p20" descr="shutterstock_429987889_edited.jpg"/>
          <p:cNvPicPr preferRelativeResize="0"/>
          <p:nvPr/>
        </p:nvPicPr>
        <p:blipFill rotWithShape="1">
          <a:blip r:embed="rId3">
            <a:alphaModFix/>
          </a:blip>
          <a:srcRect l="12609" t="85988" r="6247" b="1381"/>
          <a:stretch/>
        </p:blipFill>
        <p:spPr>
          <a:xfrm>
            <a:off x="0" y="4176223"/>
            <a:ext cx="9144000" cy="9863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title"/>
          </p:nvPr>
        </p:nvSpPr>
        <p:spPr>
          <a:xfrm>
            <a:off x="752325" y="1166875"/>
            <a:ext cx="7664100" cy="41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4B83"/>
                </a:solidFill>
                <a:latin typeface="Times New Roman"/>
                <a:ea typeface="Times New Roman"/>
                <a:cs typeface="Times New Roman"/>
                <a:sym typeface="Times New Roman"/>
              </a:rPr>
              <a:t>Problems Definition</a:t>
            </a:r>
            <a:endParaRPr>
              <a:solidFill>
                <a:srgbClr val="004B83"/>
              </a:solidFill>
              <a:latin typeface="Times New Roman"/>
              <a:ea typeface="Times New Roman"/>
              <a:cs typeface="Times New Roman"/>
              <a:sym typeface="Times New Roman"/>
            </a:endParaRPr>
          </a:p>
        </p:txBody>
      </p:sp>
      <p:sp>
        <p:nvSpPr>
          <p:cNvPr id="195" name="Google Shape;195;p21"/>
          <p:cNvSpPr/>
          <p:nvPr/>
        </p:nvSpPr>
        <p:spPr>
          <a:xfrm>
            <a:off x="848265" y="1919913"/>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111111"/>
                </a:solidFill>
                <a:latin typeface="Times New Roman"/>
                <a:ea typeface="Times New Roman"/>
                <a:cs typeface="Times New Roman"/>
                <a:sym typeface="Times New Roman"/>
              </a:rPr>
              <a:t>1</a:t>
            </a:r>
            <a:endParaRPr sz="800" b="1">
              <a:solidFill>
                <a:srgbClr val="111111"/>
              </a:solidFill>
              <a:latin typeface="Times New Roman"/>
              <a:ea typeface="Times New Roman"/>
              <a:cs typeface="Times New Roman"/>
              <a:sym typeface="Times New Roman"/>
            </a:endParaRPr>
          </a:p>
        </p:txBody>
      </p:sp>
      <p:sp>
        <p:nvSpPr>
          <p:cNvPr id="196" name="Google Shape;196;p21"/>
          <p:cNvSpPr txBox="1">
            <a:spLocks noGrp="1"/>
          </p:cNvSpPr>
          <p:nvPr>
            <p:ph type="body" idx="1"/>
          </p:nvPr>
        </p:nvSpPr>
        <p:spPr>
          <a:xfrm>
            <a:off x="1177075" y="1919925"/>
            <a:ext cx="6198300" cy="496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350">
                <a:solidFill>
                  <a:srgbClr val="333333"/>
                </a:solidFill>
                <a:highlight>
                  <a:srgbClr val="FCFCFC"/>
                </a:highlight>
                <a:latin typeface="Roboto"/>
                <a:ea typeface="Roboto"/>
                <a:cs typeface="Roboto"/>
                <a:sym typeface="Roboto"/>
              </a:rPr>
              <a:t>Problems concern availability, timeliness, and quality of observational data</a:t>
            </a:r>
            <a:endParaRPr sz="1100" b="1">
              <a:solidFill>
                <a:srgbClr val="111111"/>
              </a:solidFill>
              <a:latin typeface="Times New Roman"/>
              <a:ea typeface="Times New Roman"/>
              <a:cs typeface="Times New Roman"/>
              <a:sym typeface="Times New Roman"/>
            </a:endParaRPr>
          </a:p>
        </p:txBody>
      </p:sp>
      <p:sp>
        <p:nvSpPr>
          <p:cNvPr id="197" name="Google Shape;197;p21"/>
          <p:cNvSpPr/>
          <p:nvPr/>
        </p:nvSpPr>
        <p:spPr>
          <a:xfrm>
            <a:off x="848275" y="258595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111111"/>
                </a:solidFill>
                <a:latin typeface="Times New Roman"/>
                <a:ea typeface="Times New Roman"/>
                <a:cs typeface="Times New Roman"/>
                <a:sym typeface="Times New Roman"/>
              </a:rPr>
              <a:t>2</a:t>
            </a:r>
            <a:endParaRPr sz="800" b="1">
              <a:solidFill>
                <a:srgbClr val="111111"/>
              </a:solidFill>
              <a:latin typeface="Times New Roman"/>
              <a:ea typeface="Times New Roman"/>
              <a:cs typeface="Times New Roman"/>
              <a:sym typeface="Times New Roman"/>
            </a:endParaRPr>
          </a:p>
        </p:txBody>
      </p:sp>
      <p:sp>
        <p:nvSpPr>
          <p:cNvPr id="198" name="Google Shape;198;p21"/>
          <p:cNvSpPr txBox="1">
            <a:spLocks noGrp="1"/>
          </p:cNvSpPr>
          <p:nvPr>
            <p:ph type="body" idx="1"/>
          </p:nvPr>
        </p:nvSpPr>
        <p:spPr>
          <a:xfrm>
            <a:off x="1177075" y="3256275"/>
            <a:ext cx="7494300" cy="3288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350">
                <a:solidFill>
                  <a:srgbClr val="333333"/>
                </a:solidFill>
                <a:highlight>
                  <a:srgbClr val="FCFCFC"/>
                </a:highlight>
                <a:latin typeface="Roboto"/>
                <a:ea typeface="Roboto"/>
                <a:cs typeface="Roboto"/>
                <a:sym typeface="Roboto"/>
              </a:rPr>
              <a:t>The nature and reliability of communication systems available for forecast dissemination</a:t>
            </a:r>
            <a:endParaRPr sz="1100" b="1">
              <a:solidFill>
                <a:srgbClr val="111111"/>
              </a:solidFill>
              <a:latin typeface="Times New Roman"/>
              <a:ea typeface="Times New Roman"/>
              <a:cs typeface="Times New Roman"/>
              <a:sym typeface="Times New Roman"/>
            </a:endParaRPr>
          </a:p>
        </p:txBody>
      </p:sp>
      <p:sp>
        <p:nvSpPr>
          <p:cNvPr id="199" name="Google Shape;199;p21"/>
          <p:cNvSpPr/>
          <p:nvPr/>
        </p:nvSpPr>
        <p:spPr>
          <a:xfrm>
            <a:off x="848284" y="32562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111111"/>
                </a:solidFill>
                <a:latin typeface="Times New Roman"/>
                <a:ea typeface="Times New Roman"/>
                <a:cs typeface="Times New Roman"/>
                <a:sym typeface="Times New Roman"/>
              </a:rPr>
              <a:t>3</a:t>
            </a:r>
            <a:endParaRPr sz="800" b="1">
              <a:solidFill>
                <a:srgbClr val="111111"/>
              </a:solidFill>
              <a:latin typeface="Times New Roman"/>
              <a:ea typeface="Times New Roman"/>
              <a:cs typeface="Times New Roman"/>
              <a:sym typeface="Times New Roman"/>
            </a:endParaRPr>
          </a:p>
        </p:txBody>
      </p:sp>
      <p:sp>
        <p:nvSpPr>
          <p:cNvPr id="200" name="Google Shape;200;p21"/>
          <p:cNvSpPr txBox="1">
            <a:spLocks noGrp="1"/>
          </p:cNvSpPr>
          <p:nvPr>
            <p:ph type="body" idx="1"/>
          </p:nvPr>
        </p:nvSpPr>
        <p:spPr>
          <a:xfrm>
            <a:off x="1177075" y="2585950"/>
            <a:ext cx="3797400" cy="32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350">
                <a:solidFill>
                  <a:srgbClr val="333333"/>
                </a:solidFill>
                <a:highlight>
                  <a:srgbClr val="FCFCFC"/>
                </a:highlight>
                <a:latin typeface="Roboto"/>
                <a:ea typeface="Roboto"/>
                <a:cs typeface="Roboto"/>
                <a:sym typeface="Roboto"/>
              </a:rPr>
              <a:t>Time constraints on forecast preparation</a:t>
            </a:r>
            <a:endParaRPr/>
          </a:p>
        </p:txBody>
      </p:sp>
      <p:sp>
        <p:nvSpPr>
          <p:cNvPr id="201" name="Google Shape;201;p21"/>
          <p:cNvSpPr/>
          <p:nvPr/>
        </p:nvSpPr>
        <p:spPr>
          <a:xfrm>
            <a:off x="848284" y="391802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111111"/>
                </a:solidFill>
                <a:latin typeface="Times New Roman"/>
                <a:ea typeface="Times New Roman"/>
                <a:cs typeface="Times New Roman"/>
                <a:sym typeface="Times New Roman"/>
              </a:rPr>
              <a:t>4</a:t>
            </a:r>
            <a:endParaRPr sz="800" b="1">
              <a:solidFill>
                <a:srgbClr val="111111"/>
              </a:solidFill>
              <a:latin typeface="Times New Roman"/>
              <a:ea typeface="Times New Roman"/>
              <a:cs typeface="Times New Roman"/>
              <a:sym typeface="Times New Roman"/>
            </a:endParaRPr>
          </a:p>
        </p:txBody>
      </p:sp>
      <p:sp>
        <p:nvSpPr>
          <p:cNvPr id="202" name="Google Shape;202;p21"/>
          <p:cNvSpPr txBox="1">
            <a:spLocks noGrp="1"/>
          </p:cNvSpPr>
          <p:nvPr>
            <p:ph type="body" idx="1"/>
          </p:nvPr>
        </p:nvSpPr>
        <p:spPr>
          <a:xfrm>
            <a:off x="1177075" y="3874525"/>
            <a:ext cx="7664100" cy="4158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350">
                <a:solidFill>
                  <a:srgbClr val="333333"/>
                </a:solidFill>
                <a:highlight>
                  <a:srgbClr val="FCFCFC"/>
                </a:highlight>
                <a:latin typeface="Roboto"/>
                <a:ea typeface="Roboto"/>
                <a:cs typeface="Roboto"/>
                <a:sym typeface="Roboto"/>
              </a:rPr>
              <a:t>The makeup and requirements of the user community.</a:t>
            </a:r>
            <a:endParaRPr sz="1100" b="1">
              <a:solidFill>
                <a:srgbClr val="11111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2"/>
          <p:cNvSpPr txBox="1">
            <a:spLocks noGrp="1"/>
          </p:cNvSpPr>
          <p:nvPr>
            <p:ph type="title"/>
          </p:nvPr>
        </p:nvSpPr>
        <p:spPr>
          <a:xfrm>
            <a:off x="721225" y="1318650"/>
            <a:ext cx="6190500" cy="75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Purpose</a:t>
            </a:r>
            <a:endParaRPr/>
          </a:p>
        </p:txBody>
      </p:sp>
      <p:sp>
        <p:nvSpPr>
          <p:cNvPr id="208" name="Google Shape;208;p22"/>
          <p:cNvSpPr txBox="1">
            <a:spLocks noGrp="1"/>
          </p:cNvSpPr>
          <p:nvPr>
            <p:ph type="body" idx="1"/>
          </p:nvPr>
        </p:nvSpPr>
        <p:spPr>
          <a:xfrm>
            <a:off x="667650" y="1918800"/>
            <a:ext cx="7808700" cy="2796900"/>
          </a:xfrm>
          <a:prstGeom prst="rect">
            <a:avLst/>
          </a:prstGeom>
        </p:spPr>
        <p:txBody>
          <a:bodyPr spcFirstLastPara="1" wrap="square" lIns="91425" tIns="91425" rIns="91425" bIns="91425" anchor="t" anchorCtr="0">
            <a:noAutofit/>
          </a:bodyPr>
          <a:lstStyle/>
          <a:p>
            <a:pPr marL="457200" lvl="0" indent="-336550" algn="just" rtl="0">
              <a:spcBef>
                <a:spcPts val="0"/>
              </a:spcBef>
              <a:spcAft>
                <a:spcPts val="0"/>
              </a:spcAft>
              <a:buClr>
                <a:srgbClr val="000000"/>
              </a:buClr>
              <a:buSzPts val="1700"/>
              <a:buFont typeface="Times New Roman"/>
              <a:buChar char="●"/>
            </a:pPr>
            <a:r>
              <a:rPr lang="en-GB" sz="1700">
                <a:solidFill>
                  <a:srgbClr val="000000"/>
                </a:solidFill>
                <a:highlight>
                  <a:schemeClr val="lt1"/>
                </a:highlight>
                <a:latin typeface="Times New Roman"/>
                <a:ea typeface="Times New Roman"/>
                <a:cs typeface="Times New Roman"/>
                <a:sym typeface="Times New Roman"/>
              </a:rPr>
              <a:t>Forecasting long-term trend of weather and its different parameter that can be used in remote areas is much needed. </a:t>
            </a:r>
            <a:endParaRPr sz="1700">
              <a:solidFill>
                <a:srgbClr val="000000"/>
              </a:solidFill>
              <a:highlight>
                <a:schemeClr val="lt1"/>
              </a:highlight>
              <a:latin typeface="Times New Roman"/>
              <a:ea typeface="Times New Roman"/>
              <a:cs typeface="Times New Roman"/>
              <a:sym typeface="Times New Roman"/>
            </a:endParaRPr>
          </a:p>
          <a:p>
            <a:pPr marL="457200" lvl="0" indent="-336550" algn="just" rtl="0">
              <a:spcBef>
                <a:spcPts val="0"/>
              </a:spcBef>
              <a:spcAft>
                <a:spcPts val="0"/>
              </a:spcAft>
              <a:buClr>
                <a:srgbClr val="000000"/>
              </a:buClr>
              <a:buSzPts val="1700"/>
              <a:buFont typeface="Times New Roman"/>
              <a:buChar char="●"/>
            </a:pPr>
            <a:r>
              <a:rPr lang="en-GB" sz="1700">
                <a:solidFill>
                  <a:srgbClr val="202124"/>
                </a:solidFill>
                <a:highlight>
                  <a:schemeClr val="lt1"/>
                </a:highlight>
                <a:latin typeface="Times New Roman"/>
                <a:ea typeface="Times New Roman"/>
                <a:cs typeface="Times New Roman"/>
                <a:sym typeface="Times New Roman"/>
              </a:rPr>
              <a:t>The prime objective of this work is to develop a low cost, reliable, and efficient weather forecasting application using the machine learning concept KNN and RNN in Python.</a:t>
            </a:r>
            <a:endParaRPr sz="1700">
              <a:solidFill>
                <a:srgbClr val="000000"/>
              </a:solidFill>
              <a:highlight>
                <a:schemeClr val="lt1"/>
              </a:highlight>
              <a:latin typeface="Times New Roman"/>
              <a:ea typeface="Times New Roman"/>
              <a:cs typeface="Times New Roman"/>
              <a:sym typeface="Times New Roman"/>
            </a:endParaRPr>
          </a:p>
          <a:p>
            <a:pPr marL="457200" lvl="0" indent="-336550" algn="just" rtl="0">
              <a:spcBef>
                <a:spcPts val="0"/>
              </a:spcBef>
              <a:spcAft>
                <a:spcPts val="0"/>
              </a:spcAft>
              <a:buClr>
                <a:srgbClr val="000000"/>
              </a:buClr>
              <a:buSzPts val="1700"/>
              <a:buFont typeface="Times New Roman"/>
              <a:buChar char="●"/>
            </a:pPr>
            <a:r>
              <a:rPr lang="en-GB" sz="1700">
                <a:solidFill>
                  <a:srgbClr val="000000"/>
                </a:solidFill>
                <a:highlight>
                  <a:schemeClr val="lt1"/>
                </a:highlight>
                <a:latin typeface="Times New Roman"/>
                <a:ea typeface="Times New Roman"/>
                <a:cs typeface="Times New Roman"/>
                <a:sym typeface="Times New Roman"/>
              </a:rPr>
              <a:t>No need of complex memory module like GRU or LSTM.</a:t>
            </a:r>
            <a:endParaRPr sz="1700">
              <a:solidFill>
                <a:srgbClr val="000000"/>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3"/>
          <p:cNvSpPr txBox="1">
            <a:spLocks noGrp="1"/>
          </p:cNvSpPr>
          <p:nvPr>
            <p:ph type="title"/>
          </p:nvPr>
        </p:nvSpPr>
        <p:spPr>
          <a:xfrm>
            <a:off x="731925" y="600700"/>
            <a:ext cx="3170700" cy="58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a:t>
            </a:r>
            <a:endParaRPr/>
          </a:p>
        </p:txBody>
      </p:sp>
      <p:sp>
        <p:nvSpPr>
          <p:cNvPr id="214" name="Google Shape;214;p23"/>
          <p:cNvSpPr txBox="1">
            <a:spLocks noGrp="1"/>
          </p:cNvSpPr>
          <p:nvPr>
            <p:ph type="body" idx="1"/>
          </p:nvPr>
        </p:nvSpPr>
        <p:spPr>
          <a:xfrm>
            <a:off x="731925" y="1243700"/>
            <a:ext cx="7272900" cy="2535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a:solidFill>
                  <a:srgbClr val="000000"/>
                </a:solidFill>
                <a:highlight>
                  <a:schemeClr val="lt1"/>
                </a:highlight>
                <a:latin typeface="Times New Roman"/>
                <a:ea typeface="Times New Roman"/>
                <a:cs typeface="Times New Roman"/>
                <a:sym typeface="Times New Roman"/>
              </a:rPr>
              <a:t>The whole prediction of weather will be evaluated by using K-nearest neighbour (KNN) model. In addition, Recurrent Neural Network (RNN) model will be implemented to individual parameters of weather(humidity, temperature, air pressure, and so on) to forecast the long-term trend of the parameters.</a:t>
            </a:r>
            <a:endParaRPr>
              <a:solidFill>
                <a:srgbClr val="000000"/>
              </a:solidFill>
              <a:highlight>
                <a:schemeClr val="lt1"/>
              </a:highlight>
              <a:latin typeface="Times New Roman"/>
              <a:ea typeface="Times New Roman"/>
              <a:cs typeface="Times New Roman"/>
              <a:sym typeface="Times New Roman"/>
            </a:endParaRPr>
          </a:p>
          <a:p>
            <a:pPr marL="457200" lvl="0" indent="0" algn="just" rtl="0">
              <a:spcBef>
                <a:spcPts val="1600"/>
              </a:spcBef>
              <a:spcAft>
                <a:spcPts val="1600"/>
              </a:spcAft>
              <a:buNone/>
            </a:pPr>
            <a:endParaRPr sz="1500">
              <a:solidFill>
                <a:srgbClr val="000000"/>
              </a:solidFill>
              <a:highlight>
                <a:schemeClr val="lt1"/>
              </a:highlight>
              <a:latin typeface="Times New Roman"/>
              <a:ea typeface="Times New Roman"/>
              <a:cs typeface="Times New Roman"/>
              <a:sym typeface="Times New Roman"/>
            </a:endParaRPr>
          </a:p>
        </p:txBody>
      </p:sp>
      <p:pic>
        <p:nvPicPr>
          <p:cNvPr id="215" name="Google Shape;215;p23"/>
          <p:cNvPicPr preferRelativeResize="0"/>
          <p:nvPr/>
        </p:nvPicPr>
        <p:blipFill rotWithShape="1">
          <a:blip r:embed="rId3">
            <a:alphaModFix/>
          </a:blip>
          <a:srcRect/>
          <a:stretch/>
        </p:blipFill>
        <p:spPr>
          <a:xfrm>
            <a:off x="1468250" y="2096175"/>
            <a:ext cx="5687401" cy="2843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4"/>
          <p:cNvSpPr txBox="1">
            <a:spLocks noGrp="1"/>
          </p:cNvSpPr>
          <p:nvPr>
            <p:ph type="title"/>
          </p:nvPr>
        </p:nvSpPr>
        <p:spPr>
          <a:xfrm>
            <a:off x="537375" y="1136175"/>
            <a:ext cx="7881000" cy="6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4B83"/>
                </a:solidFill>
              </a:rPr>
              <a:t>Proposed dataset</a:t>
            </a:r>
            <a:endParaRPr>
              <a:solidFill>
                <a:srgbClr val="004B83"/>
              </a:solidFill>
            </a:endParaRPr>
          </a:p>
        </p:txBody>
      </p:sp>
      <p:sp>
        <p:nvSpPr>
          <p:cNvPr id="221" name="Google Shape;221;p24"/>
          <p:cNvSpPr txBox="1">
            <a:spLocks noGrp="1"/>
          </p:cNvSpPr>
          <p:nvPr>
            <p:ph type="body" idx="1"/>
          </p:nvPr>
        </p:nvSpPr>
        <p:spPr>
          <a:xfrm>
            <a:off x="537375" y="1642850"/>
            <a:ext cx="7881000" cy="2287800"/>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Clr>
                <a:srgbClr val="000000"/>
              </a:buClr>
              <a:buSzPts val="1400"/>
              <a:buFont typeface="Times New Roman"/>
              <a:buChar char="●"/>
            </a:pPr>
            <a:r>
              <a:rPr lang="en-GB" sz="1400" dirty="0">
                <a:solidFill>
                  <a:srgbClr val="000000"/>
                </a:solidFill>
                <a:highlight>
                  <a:srgbClr val="FFFFFF"/>
                </a:highlight>
                <a:latin typeface="Times New Roman"/>
                <a:ea typeface="Times New Roman"/>
                <a:cs typeface="Times New Roman"/>
                <a:sym typeface="Times New Roman"/>
              </a:rPr>
              <a:t>The dataset consists of historical weather parameters (temperature, pressure, relative humidity) for major North American and other cities around the world over an extended time period of 2012 to 2017. Hourly data points are recorded, giving, over 45000 data points, in total.</a:t>
            </a:r>
            <a:endParaRPr sz="1400" dirty="0">
              <a:solidFill>
                <a:srgbClr val="000000"/>
              </a:solidFill>
              <a:highlight>
                <a:srgbClr val="FFFFFF"/>
              </a:highlight>
              <a:latin typeface="Times New Roman"/>
              <a:ea typeface="Times New Roman"/>
              <a:cs typeface="Times New Roman"/>
              <a:sym typeface="Times New Roman"/>
            </a:endParaRPr>
          </a:p>
          <a:p>
            <a:pPr marL="457200" lvl="0" indent="-317500" algn="just" rtl="0">
              <a:spcBef>
                <a:spcPts val="0"/>
              </a:spcBef>
              <a:spcAft>
                <a:spcPts val="0"/>
              </a:spcAft>
              <a:buClr>
                <a:srgbClr val="000000"/>
              </a:buClr>
              <a:buSzPts val="1400"/>
              <a:buFont typeface="Times New Roman"/>
              <a:buChar char="●"/>
            </a:pPr>
            <a:r>
              <a:rPr lang="en-GB" sz="1400" dirty="0">
                <a:solidFill>
                  <a:srgbClr val="000000"/>
                </a:solidFill>
                <a:highlight>
                  <a:srgbClr val="FFFFFF"/>
                </a:highlight>
                <a:latin typeface="Times New Roman"/>
                <a:ea typeface="Times New Roman"/>
                <a:cs typeface="Times New Roman"/>
                <a:sym typeface="Times New Roman"/>
              </a:rPr>
              <a:t>By attempting to do a prediction, we are implicitly assuming that the past weather pattern is a good indicator of the future.</a:t>
            </a:r>
            <a:endParaRPr sz="1400" dirty="0">
              <a:solidFill>
                <a:srgbClr val="000000"/>
              </a:solidFill>
              <a:highlight>
                <a:srgbClr val="FFFFFF"/>
              </a:highlight>
              <a:latin typeface="Times New Roman"/>
              <a:ea typeface="Times New Roman"/>
              <a:cs typeface="Times New Roman"/>
              <a:sym typeface="Times New Roman"/>
            </a:endParaRPr>
          </a:p>
          <a:p>
            <a:pPr marL="457200" lvl="0" indent="-317500" algn="just" rtl="0">
              <a:spcBef>
                <a:spcPts val="0"/>
              </a:spcBef>
              <a:spcAft>
                <a:spcPts val="0"/>
              </a:spcAft>
              <a:buClr>
                <a:srgbClr val="000000"/>
              </a:buClr>
              <a:buSzPts val="1400"/>
              <a:buFont typeface="Times New Roman"/>
              <a:buChar char="●"/>
            </a:pPr>
            <a:r>
              <a:rPr lang="en-GB" sz="1400" dirty="0">
                <a:solidFill>
                  <a:srgbClr val="000000"/>
                </a:solidFill>
                <a:highlight>
                  <a:srgbClr val="FFFFFF"/>
                </a:highlight>
                <a:latin typeface="Times New Roman"/>
                <a:ea typeface="Times New Roman"/>
                <a:cs typeface="Times New Roman"/>
                <a:sym typeface="Times New Roman"/>
              </a:rPr>
              <a:t>For this analysis, we focus only on the data for the city of Boston.</a:t>
            </a:r>
            <a:endParaRPr sz="1400" dirty="0">
              <a:solidFill>
                <a:srgbClr val="000000"/>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solidFill>
                  <a:srgbClr val="000000"/>
                </a:solidFill>
                <a:highlight>
                  <a:srgbClr val="FFFFFF"/>
                </a:highlight>
                <a:latin typeface="Times New Roman"/>
                <a:ea typeface="Times New Roman"/>
                <a:cs typeface="Times New Roman"/>
                <a:sym typeface="Times New Roman"/>
              </a:rPr>
              <a:t>The full dataset can be found here: </a:t>
            </a:r>
            <a:r>
              <a:rPr lang="en-GB" sz="1400" dirty="0">
                <a:solidFill>
                  <a:schemeClr val="hlink"/>
                </a:solidFill>
                <a:highlight>
                  <a:srgbClr val="FFFFFF"/>
                </a:highlight>
                <a:uFill>
                  <a:noFill/>
                </a:uFill>
                <a:latin typeface="Times New Roman"/>
                <a:ea typeface="Times New Roman"/>
                <a:cs typeface="Times New Roman"/>
                <a:sym typeface="Times New Roman"/>
                <a:hlinkClick r:id="rId3"/>
              </a:rPr>
              <a:t>https://www.kaggle.com/selfishgene/historical-hourly-weather-data</a:t>
            </a:r>
            <a:endParaRPr sz="1800" b="1" dirty="0">
              <a:solidFill>
                <a:srgbClr val="000000"/>
              </a:solidFill>
              <a:latin typeface="Times New Roman"/>
              <a:ea typeface="Times New Roman"/>
              <a:cs typeface="Times New Roman"/>
              <a:sym typeface="Times New Roman"/>
            </a:endParaRPr>
          </a:p>
        </p:txBody>
      </p:sp>
      <p:pic>
        <p:nvPicPr>
          <p:cNvPr id="222" name="Google Shape;222;p24" descr="shutterstock_429987889_edited.jpg"/>
          <p:cNvPicPr preferRelativeResize="0"/>
          <p:nvPr/>
        </p:nvPicPr>
        <p:blipFill rotWithShape="1">
          <a:blip r:embed="rId4">
            <a:alphaModFix/>
          </a:blip>
          <a:srcRect l="12609" t="85988" r="6247" b="1381"/>
          <a:stretch/>
        </p:blipFill>
        <p:spPr>
          <a:xfrm>
            <a:off x="0" y="4176223"/>
            <a:ext cx="9144000" cy="98634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5"/>
          <p:cNvSpPr txBox="1">
            <a:spLocks noGrp="1"/>
          </p:cNvSpPr>
          <p:nvPr>
            <p:ph type="title"/>
          </p:nvPr>
        </p:nvSpPr>
        <p:spPr>
          <a:xfrm>
            <a:off x="537375" y="1136175"/>
            <a:ext cx="7881000" cy="6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4B83"/>
                </a:solidFill>
              </a:rPr>
              <a:t>About dataset</a:t>
            </a:r>
            <a:endParaRPr>
              <a:solidFill>
                <a:srgbClr val="004B83"/>
              </a:solidFill>
            </a:endParaRPr>
          </a:p>
        </p:txBody>
      </p:sp>
      <p:sp>
        <p:nvSpPr>
          <p:cNvPr id="228" name="Google Shape;228;p25"/>
          <p:cNvSpPr txBox="1">
            <a:spLocks noGrp="1"/>
          </p:cNvSpPr>
          <p:nvPr>
            <p:ph type="body" idx="1"/>
          </p:nvPr>
        </p:nvSpPr>
        <p:spPr>
          <a:xfrm>
            <a:off x="600300" y="1642850"/>
            <a:ext cx="4061100" cy="2344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200">
                <a:solidFill>
                  <a:srgbClr val="000000"/>
                </a:solidFill>
                <a:latin typeface="Times New Roman"/>
                <a:ea typeface="Times New Roman"/>
                <a:cs typeface="Times New Roman"/>
                <a:sym typeface="Times New Roman"/>
              </a:rPr>
              <a:t>The feature variables:</a:t>
            </a:r>
            <a:endParaRPr sz="1200">
              <a:solidFill>
                <a:srgbClr val="000000"/>
              </a:solidFill>
              <a:latin typeface="Times New Roman"/>
              <a:ea typeface="Times New Roman"/>
              <a:cs typeface="Times New Roman"/>
              <a:sym typeface="Times New Roman"/>
            </a:endParaRPr>
          </a:p>
          <a:p>
            <a:pPr marL="457200" lvl="0" indent="-304800" algn="l" rtl="0">
              <a:lnSpc>
                <a:spcPct val="100000"/>
              </a:lnSpc>
              <a:spcBef>
                <a:spcPts val="1200"/>
              </a:spcBef>
              <a:spcAft>
                <a:spcPts val="0"/>
              </a:spcAft>
              <a:buClr>
                <a:srgbClr val="000000"/>
              </a:buClr>
              <a:buSzPts val="1200"/>
              <a:buFont typeface="Times New Roman"/>
              <a:buChar char="●"/>
            </a:pPr>
            <a:r>
              <a:rPr lang="en-GB" sz="1200">
                <a:solidFill>
                  <a:srgbClr val="000000"/>
                </a:solidFill>
                <a:latin typeface="Times New Roman"/>
                <a:ea typeface="Times New Roman"/>
                <a:cs typeface="Times New Roman"/>
                <a:sym typeface="Times New Roman"/>
              </a:rPr>
              <a:t>Date</a:t>
            </a:r>
            <a:endParaRPr sz="1200">
              <a:solidFill>
                <a:srgbClr val="000000"/>
              </a:solidFill>
              <a:latin typeface="Times New Roman"/>
              <a:ea typeface="Times New Roman"/>
              <a:cs typeface="Times New Roman"/>
              <a:sym typeface="Times New Roman"/>
            </a:endParaRPr>
          </a:p>
          <a:p>
            <a:pPr marL="457200" lvl="0" indent="-304800" algn="l" rtl="0">
              <a:lnSpc>
                <a:spcPct val="100000"/>
              </a:lnSpc>
              <a:spcBef>
                <a:spcPts val="0"/>
              </a:spcBef>
              <a:spcAft>
                <a:spcPts val="0"/>
              </a:spcAft>
              <a:buClr>
                <a:srgbClr val="000000"/>
              </a:buClr>
              <a:buSzPts val="1200"/>
              <a:buFont typeface="Times New Roman"/>
              <a:buChar char="●"/>
            </a:pPr>
            <a:r>
              <a:rPr lang="en-GB" sz="1200">
                <a:solidFill>
                  <a:srgbClr val="000000"/>
                </a:solidFill>
                <a:latin typeface="Times New Roman"/>
                <a:ea typeface="Times New Roman"/>
                <a:cs typeface="Times New Roman"/>
                <a:sym typeface="Times New Roman"/>
              </a:rPr>
              <a:t>Humidity</a:t>
            </a:r>
            <a:endParaRPr sz="1200">
              <a:solidFill>
                <a:srgbClr val="000000"/>
              </a:solidFill>
              <a:latin typeface="Times New Roman"/>
              <a:ea typeface="Times New Roman"/>
              <a:cs typeface="Times New Roman"/>
              <a:sym typeface="Times New Roman"/>
            </a:endParaRPr>
          </a:p>
          <a:p>
            <a:pPr marL="457200" lvl="0" indent="-304800" algn="l" rtl="0">
              <a:lnSpc>
                <a:spcPct val="100000"/>
              </a:lnSpc>
              <a:spcBef>
                <a:spcPts val="0"/>
              </a:spcBef>
              <a:spcAft>
                <a:spcPts val="0"/>
              </a:spcAft>
              <a:buClr>
                <a:srgbClr val="000000"/>
              </a:buClr>
              <a:buSzPts val="1200"/>
              <a:buFont typeface="Times New Roman"/>
              <a:buChar char="●"/>
            </a:pPr>
            <a:r>
              <a:rPr lang="en-GB" sz="1200">
                <a:solidFill>
                  <a:srgbClr val="000000"/>
                </a:solidFill>
                <a:latin typeface="Times New Roman"/>
                <a:ea typeface="Times New Roman"/>
                <a:cs typeface="Times New Roman"/>
                <a:sym typeface="Times New Roman"/>
              </a:rPr>
              <a:t>Pressure</a:t>
            </a:r>
            <a:endParaRPr sz="1200">
              <a:solidFill>
                <a:srgbClr val="000000"/>
              </a:solidFill>
              <a:latin typeface="Times New Roman"/>
              <a:ea typeface="Times New Roman"/>
              <a:cs typeface="Times New Roman"/>
              <a:sym typeface="Times New Roman"/>
            </a:endParaRPr>
          </a:p>
          <a:p>
            <a:pPr marL="457200" lvl="0" indent="-304800" algn="l" rtl="0">
              <a:lnSpc>
                <a:spcPct val="100000"/>
              </a:lnSpc>
              <a:spcBef>
                <a:spcPts val="0"/>
              </a:spcBef>
              <a:spcAft>
                <a:spcPts val="0"/>
              </a:spcAft>
              <a:buClr>
                <a:srgbClr val="000000"/>
              </a:buClr>
              <a:buSzPts val="1200"/>
              <a:buFont typeface="Times New Roman"/>
              <a:buChar char="●"/>
            </a:pPr>
            <a:r>
              <a:rPr lang="en-GB" sz="1200">
                <a:solidFill>
                  <a:srgbClr val="000000"/>
                </a:solidFill>
                <a:latin typeface="Times New Roman"/>
                <a:ea typeface="Times New Roman"/>
                <a:cs typeface="Times New Roman"/>
                <a:sym typeface="Times New Roman"/>
              </a:rPr>
              <a:t>Temperature</a:t>
            </a:r>
            <a:endParaRPr sz="1200">
              <a:solidFill>
                <a:srgbClr val="000000"/>
              </a:solidFill>
              <a:latin typeface="Times New Roman"/>
              <a:ea typeface="Times New Roman"/>
              <a:cs typeface="Times New Roman"/>
              <a:sym typeface="Times New Roman"/>
            </a:endParaRPr>
          </a:p>
          <a:p>
            <a:pPr marL="457200" lvl="0" indent="-304800" algn="l" rtl="0">
              <a:lnSpc>
                <a:spcPct val="100000"/>
              </a:lnSpc>
              <a:spcBef>
                <a:spcPts val="0"/>
              </a:spcBef>
              <a:spcAft>
                <a:spcPts val="0"/>
              </a:spcAft>
              <a:buClr>
                <a:srgbClr val="000000"/>
              </a:buClr>
              <a:buSzPts val="1200"/>
              <a:buFont typeface="Times New Roman"/>
              <a:buChar char="●"/>
            </a:pPr>
            <a:r>
              <a:rPr lang="en-GB" sz="1200">
                <a:solidFill>
                  <a:srgbClr val="000000"/>
                </a:solidFill>
                <a:latin typeface="Times New Roman"/>
                <a:ea typeface="Times New Roman"/>
                <a:cs typeface="Times New Roman"/>
                <a:sym typeface="Times New Roman"/>
              </a:rPr>
              <a:t>Wind direction</a:t>
            </a:r>
            <a:endParaRPr sz="1200">
              <a:solidFill>
                <a:srgbClr val="000000"/>
              </a:solidFill>
              <a:latin typeface="Times New Roman"/>
              <a:ea typeface="Times New Roman"/>
              <a:cs typeface="Times New Roman"/>
              <a:sym typeface="Times New Roman"/>
            </a:endParaRPr>
          </a:p>
          <a:p>
            <a:pPr marL="457200" lvl="0" indent="-304800" algn="l" rtl="0">
              <a:lnSpc>
                <a:spcPct val="100000"/>
              </a:lnSpc>
              <a:spcBef>
                <a:spcPts val="0"/>
              </a:spcBef>
              <a:spcAft>
                <a:spcPts val="0"/>
              </a:spcAft>
              <a:buClr>
                <a:srgbClr val="000000"/>
              </a:buClr>
              <a:buSzPts val="1200"/>
              <a:buFont typeface="Times New Roman"/>
              <a:buChar char="●"/>
            </a:pPr>
            <a:r>
              <a:rPr lang="en-GB" sz="1200">
                <a:solidFill>
                  <a:srgbClr val="000000"/>
                </a:solidFill>
                <a:latin typeface="Times New Roman"/>
                <a:ea typeface="Times New Roman"/>
                <a:cs typeface="Times New Roman"/>
                <a:sym typeface="Times New Roman"/>
              </a:rPr>
              <a:t>Wind speed</a:t>
            </a:r>
            <a:endParaRPr sz="1200">
              <a:solidFill>
                <a:srgbClr val="000000"/>
              </a:solidFill>
              <a:latin typeface="Times New Roman"/>
              <a:ea typeface="Times New Roman"/>
              <a:cs typeface="Times New Roman"/>
              <a:sym typeface="Times New Roman"/>
            </a:endParaRPr>
          </a:p>
          <a:p>
            <a:pPr marL="0" lvl="0" indent="0" algn="l" rtl="0">
              <a:lnSpc>
                <a:spcPct val="100000"/>
              </a:lnSpc>
              <a:spcBef>
                <a:spcPts val="1500"/>
              </a:spcBef>
              <a:spcAft>
                <a:spcPts val="0"/>
              </a:spcAft>
              <a:buNone/>
            </a:pPr>
            <a:r>
              <a:rPr lang="en-GB" sz="1200">
                <a:solidFill>
                  <a:srgbClr val="000000"/>
                </a:solidFill>
                <a:latin typeface="Times New Roman"/>
                <a:ea typeface="Times New Roman"/>
                <a:cs typeface="Times New Roman"/>
                <a:sym typeface="Times New Roman"/>
              </a:rPr>
              <a:t>The targeted variable:</a:t>
            </a:r>
            <a:endParaRPr sz="1200">
              <a:solidFill>
                <a:srgbClr val="000000"/>
              </a:solidFill>
              <a:latin typeface="Times New Roman"/>
              <a:ea typeface="Times New Roman"/>
              <a:cs typeface="Times New Roman"/>
              <a:sym typeface="Times New Roman"/>
            </a:endParaRPr>
          </a:p>
          <a:p>
            <a:pPr marL="457200" lvl="0" indent="-304800" algn="l" rtl="0">
              <a:lnSpc>
                <a:spcPct val="100000"/>
              </a:lnSpc>
              <a:spcBef>
                <a:spcPts val="1500"/>
              </a:spcBef>
              <a:spcAft>
                <a:spcPts val="0"/>
              </a:spcAft>
              <a:buClr>
                <a:srgbClr val="000000"/>
              </a:buClr>
              <a:buSzPts val="1200"/>
              <a:buFont typeface="Times New Roman"/>
              <a:buChar char="●"/>
            </a:pPr>
            <a:r>
              <a:rPr lang="en-GB" sz="1200">
                <a:solidFill>
                  <a:srgbClr val="000000"/>
                </a:solidFill>
                <a:latin typeface="Times New Roman"/>
                <a:ea typeface="Times New Roman"/>
                <a:cs typeface="Times New Roman"/>
                <a:sym typeface="Times New Roman"/>
              </a:rPr>
              <a:t>Wind description</a:t>
            </a:r>
            <a:endParaRPr sz="1200">
              <a:solidFill>
                <a:srgbClr val="000000"/>
              </a:solidFill>
              <a:latin typeface="Times New Roman"/>
              <a:ea typeface="Times New Roman"/>
              <a:cs typeface="Times New Roman"/>
              <a:sym typeface="Times New Roman"/>
            </a:endParaRPr>
          </a:p>
          <a:p>
            <a:pPr marL="0" lvl="0" indent="0" algn="just" rtl="0">
              <a:lnSpc>
                <a:spcPct val="100000"/>
              </a:lnSpc>
              <a:spcBef>
                <a:spcPts val="1500"/>
              </a:spcBef>
              <a:spcAft>
                <a:spcPts val="0"/>
              </a:spcAft>
              <a:buNone/>
            </a:pPr>
            <a:r>
              <a:rPr lang="en-GB" sz="1200">
                <a:solidFill>
                  <a:srgbClr val="000000"/>
                </a:solidFill>
                <a:latin typeface="Times New Roman"/>
                <a:ea typeface="Times New Roman"/>
                <a:cs typeface="Times New Roman"/>
                <a:sym typeface="Times New Roman"/>
              </a:rPr>
              <a:t>Individual Parameters will also be predicted. </a:t>
            </a:r>
            <a:r>
              <a:rPr lang="en-GB" sz="1200">
                <a:solidFill>
                  <a:srgbClr val="000000"/>
                </a:solidFill>
                <a:highlight>
                  <a:schemeClr val="lt1"/>
                </a:highlight>
                <a:latin typeface="Times New Roman"/>
                <a:ea typeface="Times New Roman"/>
                <a:cs typeface="Times New Roman"/>
                <a:sym typeface="Times New Roman"/>
              </a:rPr>
              <a:t>In this project  we’ll focus only for a particular city to predict the weather and other parameters.</a:t>
            </a:r>
            <a:r>
              <a:rPr lang="en-GB" sz="1200" b="1">
                <a:solidFill>
                  <a:srgbClr val="000000"/>
                </a:solidFill>
                <a:highlight>
                  <a:schemeClr val="lt1"/>
                </a:highlight>
                <a:latin typeface="Times New Roman"/>
                <a:ea typeface="Times New Roman"/>
                <a:cs typeface="Times New Roman"/>
                <a:sym typeface="Times New Roman"/>
              </a:rPr>
              <a:t>Further work can also be done by considering other indicators.</a:t>
            </a:r>
            <a:endParaRPr sz="1200">
              <a:solidFill>
                <a:srgbClr val="000000"/>
              </a:solidFill>
              <a:latin typeface="Times New Roman"/>
              <a:ea typeface="Times New Roman"/>
              <a:cs typeface="Times New Roman"/>
              <a:sym typeface="Times New Roman"/>
            </a:endParaRPr>
          </a:p>
          <a:p>
            <a:pPr marL="457200" lvl="0" indent="0" algn="l" rtl="0">
              <a:spcBef>
                <a:spcPts val="1500"/>
              </a:spcBef>
              <a:spcAft>
                <a:spcPts val="500"/>
              </a:spcAft>
              <a:buNone/>
            </a:pPr>
            <a:endParaRPr sz="1800" b="1">
              <a:solidFill>
                <a:srgbClr val="000000"/>
              </a:solidFill>
              <a:latin typeface="Calibri"/>
              <a:ea typeface="Calibri"/>
              <a:cs typeface="Calibri"/>
              <a:sym typeface="Calibri"/>
            </a:endParaRPr>
          </a:p>
        </p:txBody>
      </p:sp>
      <p:pic>
        <p:nvPicPr>
          <p:cNvPr id="229" name="Google Shape;229;p25"/>
          <p:cNvPicPr preferRelativeResize="0"/>
          <p:nvPr/>
        </p:nvPicPr>
        <p:blipFill>
          <a:blip r:embed="rId3">
            <a:alphaModFix/>
          </a:blip>
          <a:stretch>
            <a:fillRect/>
          </a:stretch>
        </p:blipFill>
        <p:spPr>
          <a:xfrm>
            <a:off x="3547100" y="1642850"/>
            <a:ext cx="5283776" cy="21764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6"/>
          <p:cNvSpPr txBox="1">
            <a:spLocks noGrp="1"/>
          </p:cNvSpPr>
          <p:nvPr>
            <p:ph type="title"/>
          </p:nvPr>
        </p:nvSpPr>
        <p:spPr>
          <a:xfrm>
            <a:off x="171675" y="600700"/>
            <a:ext cx="3536100" cy="58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Diagram Analysis</a:t>
            </a:r>
            <a:endParaRPr/>
          </a:p>
        </p:txBody>
      </p:sp>
      <p:sp>
        <p:nvSpPr>
          <p:cNvPr id="235" name="Google Shape;235;p26"/>
          <p:cNvSpPr txBox="1">
            <a:spLocks noGrp="1"/>
          </p:cNvSpPr>
          <p:nvPr>
            <p:ph type="body" idx="1"/>
          </p:nvPr>
        </p:nvSpPr>
        <p:spPr>
          <a:xfrm>
            <a:off x="171675" y="1275850"/>
            <a:ext cx="3536100" cy="37398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endParaRPr sz="1500">
              <a:solidFill>
                <a:srgbClr val="000000"/>
              </a:solidFill>
              <a:highlight>
                <a:schemeClr val="lt1"/>
              </a:highlight>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GB" sz="1200" b="1">
                <a:solidFill>
                  <a:srgbClr val="111111"/>
                </a:solidFill>
                <a:highlight>
                  <a:srgbClr val="FCFCFC"/>
                </a:highlight>
                <a:latin typeface="Arial"/>
                <a:ea typeface="Arial"/>
                <a:cs typeface="Arial"/>
                <a:sym typeface="Arial"/>
              </a:rPr>
              <a:t>For Visualization:</a:t>
            </a:r>
            <a:endParaRPr sz="1200" b="1">
              <a:solidFill>
                <a:srgbClr val="111111"/>
              </a:solidFill>
              <a:highlight>
                <a:srgbClr val="FCFCFC"/>
              </a:highlight>
              <a:latin typeface="Arial"/>
              <a:ea typeface="Arial"/>
              <a:cs typeface="Arial"/>
              <a:sym typeface="Arial"/>
            </a:endParaRPr>
          </a:p>
          <a:p>
            <a:pPr marL="457200" lvl="0" indent="-304800" algn="l" rtl="0">
              <a:lnSpc>
                <a:spcPct val="100000"/>
              </a:lnSpc>
              <a:spcBef>
                <a:spcPts val="1200"/>
              </a:spcBef>
              <a:spcAft>
                <a:spcPts val="0"/>
              </a:spcAft>
              <a:buClr>
                <a:srgbClr val="111111"/>
              </a:buClr>
              <a:buSzPts val="1200"/>
              <a:buFont typeface="Arial"/>
              <a:buChar char="●"/>
            </a:pPr>
            <a:r>
              <a:rPr lang="en-GB" sz="1200">
                <a:solidFill>
                  <a:srgbClr val="111111"/>
                </a:solidFill>
                <a:highlight>
                  <a:srgbClr val="FCFCFC"/>
                </a:highlight>
                <a:latin typeface="Arial"/>
                <a:ea typeface="Arial"/>
                <a:cs typeface="Arial"/>
                <a:sym typeface="Arial"/>
              </a:rPr>
              <a:t>Matplotlib</a:t>
            </a:r>
            <a:endParaRPr sz="1200">
              <a:solidFill>
                <a:srgbClr val="111111"/>
              </a:solidFill>
              <a:highlight>
                <a:srgbClr val="FCFCFC"/>
              </a:highlight>
              <a:latin typeface="Arial"/>
              <a:ea typeface="Arial"/>
              <a:cs typeface="Arial"/>
              <a:sym typeface="Arial"/>
            </a:endParaRPr>
          </a:p>
          <a:p>
            <a:pPr marL="457200" lvl="0" indent="-304800" algn="l" rtl="0">
              <a:lnSpc>
                <a:spcPct val="100000"/>
              </a:lnSpc>
              <a:spcBef>
                <a:spcPts val="0"/>
              </a:spcBef>
              <a:spcAft>
                <a:spcPts val="0"/>
              </a:spcAft>
              <a:buClr>
                <a:srgbClr val="111111"/>
              </a:buClr>
              <a:buSzPts val="1200"/>
              <a:buFont typeface="Arial"/>
              <a:buChar char="●"/>
            </a:pPr>
            <a:r>
              <a:rPr lang="en-GB" sz="1200">
                <a:solidFill>
                  <a:srgbClr val="111111"/>
                </a:solidFill>
                <a:highlight>
                  <a:srgbClr val="FCFCFC"/>
                </a:highlight>
                <a:latin typeface="Arial"/>
                <a:ea typeface="Arial"/>
                <a:cs typeface="Arial"/>
                <a:sym typeface="Arial"/>
              </a:rPr>
              <a:t>Seaborn</a:t>
            </a:r>
            <a:endParaRPr sz="1200">
              <a:solidFill>
                <a:srgbClr val="111111"/>
              </a:solidFill>
              <a:highlight>
                <a:srgbClr val="FCFCFC"/>
              </a:highlight>
              <a:latin typeface="Arial"/>
              <a:ea typeface="Arial"/>
              <a:cs typeface="Arial"/>
              <a:sym typeface="Arial"/>
            </a:endParaRPr>
          </a:p>
          <a:p>
            <a:pPr marL="457200" lvl="0" indent="-304800" algn="l" rtl="0">
              <a:lnSpc>
                <a:spcPct val="100000"/>
              </a:lnSpc>
              <a:spcBef>
                <a:spcPts val="0"/>
              </a:spcBef>
              <a:spcAft>
                <a:spcPts val="0"/>
              </a:spcAft>
              <a:buClr>
                <a:srgbClr val="111111"/>
              </a:buClr>
              <a:buSzPts val="1200"/>
              <a:buFont typeface="Arial"/>
              <a:buChar char="●"/>
            </a:pPr>
            <a:r>
              <a:rPr lang="en-GB" sz="1200">
                <a:solidFill>
                  <a:srgbClr val="111111"/>
                </a:solidFill>
                <a:highlight>
                  <a:srgbClr val="FCFCFC"/>
                </a:highlight>
                <a:latin typeface="Arial"/>
                <a:ea typeface="Arial"/>
                <a:cs typeface="Arial"/>
                <a:sym typeface="Arial"/>
              </a:rPr>
              <a:t>Pandas</a:t>
            </a:r>
            <a:endParaRPr sz="1200">
              <a:solidFill>
                <a:srgbClr val="111111"/>
              </a:solidFill>
              <a:highlight>
                <a:srgbClr val="FCFCFC"/>
              </a:highlight>
              <a:latin typeface="Arial"/>
              <a:ea typeface="Arial"/>
              <a:cs typeface="Arial"/>
              <a:sym typeface="Arial"/>
            </a:endParaRPr>
          </a:p>
          <a:p>
            <a:pPr marL="0" lvl="0" indent="0" algn="l" rtl="0">
              <a:lnSpc>
                <a:spcPct val="100000"/>
              </a:lnSpc>
              <a:spcBef>
                <a:spcPts val="1200"/>
              </a:spcBef>
              <a:spcAft>
                <a:spcPts val="0"/>
              </a:spcAft>
              <a:buNone/>
            </a:pPr>
            <a:r>
              <a:rPr lang="en-GB" sz="1200" b="1">
                <a:solidFill>
                  <a:srgbClr val="111111"/>
                </a:solidFill>
                <a:highlight>
                  <a:srgbClr val="FCFCFC"/>
                </a:highlight>
                <a:latin typeface="Arial"/>
                <a:ea typeface="Arial"/>
                <a:cs typeface="Arial"/>
                <a:sym typeface="Arial"/>
              </a:rPr>
              <a:t>For smoting:</a:t>
            </a:r>
            <a:endParaRPr sz="1200" b="1">
              <a:solidFill>
                <a:srgbClr val="111111"/>
              </a:solidFill>
              <a:highlight>
                <a:srgbClr val="FCFCFC"/>
              </a:highlight>
              <a:latin typeface="Arial"/>
              <a:ea typeface="Arial"/>
              <a:cs typeface="Arial"/>
              <a:sym typeface="Arial"/>
            </a:endParaRPr>
          </a:p>
          <a:p>
            <a:pPr marL="457200" lvl="0" indent="-304800" algn="l" rtl="0">
              <a:lnSpc>
                <a:spcPct val="100000"/>
              </a:lnSpc>
              <a:spcBef>
                <a:spcPts val="1200"/>
              </a:spcBef>
              <a:spcAft>
                <a:spcPts val="0"/>
              </a:spcAft>
              <a:buClr>
                <a:srgbClr val="111111"/>
              </a:buClr>
              <a:buSzPts val="1200"/>
              <a:buFont typeface="Arial"/>
              <a:buChar char="●"/>
            </a:pPr>
            <a:r>
              <a:rPr lang="en-GB" sz="1200">
                <a:solidFill>
                  <a:srgbClr val="111111"/>
                </a:solidFill>
                <a:highlight>
                  <a:srgbClr val="FCFCFC"/>
                </a:highlight>
                <a:latin typeface="Arial"/>
                <a:ea typeface="Arial"/>
                <a:cs typeface="Arial"/>
                <a:sym typeface="Arial"/>
              </a:rPr>
              <a:t>Inblearn</a:t>
            </a:r>
            <a:endParaRPr sz="1200">
              <a:solidFill>
                <a:srgbClr val="111111"/>
              </a:solidFill>
              <a:highlight>
                <a:srgbClr val="FCFCFC"/>
              </a:highlight>
              <a:latin typeface="Arial"/>
              <a:ea typeface="Arial"/>
              <a:cs typeface="Arial"/>
              <a:sym typeface="Arial"/>
            </a:endParaRPr>
          </a:p>
          <a:p>
            <a:pPr marL="0" lvl="0" indent="0" algn="l" rtl="0">
              <a:lnSpc>
                <a:spcPct val="100000"/>
              </a:lnSpc>
              <a:spcBef>
                <a:spcPts val="1200"/>
              </a:spcBef>
              <a:spcAft>
                <a:spcPts val="0"/>
              </a:spcAft>
              <a:buNone/>
            </a:pPr>
            <a:r>
              <a:rPr lang="en-GB" sz="1200" b="1">
                <a:solidFill>
                  <a:srgbClr val="111111"/>
                </a:solidFill>
                <a:highlight>
                  <a:srgbClr val="FCFCFC"/>
                </a:highlight>
                <a:latin typeface="Arial"/>
                <a:ea typeface="Arial"/>
                <a:cs typeface="Arial"/>
                <a:sym typeface="Arial"/>
              </a:rPr>
              <a:t>For Modeling:</a:t>
            </a:r>
            <a:endParaRPr sz="1200" b="1">
              <a:solidFill>
                <a:srgbClr val="111111"/>
              </a:solidFill>
              <a:highlight>
                <a:srgbClr val="FCFCFC"/>
              </a:highlight>
              <a:latin typeface="Arial"/>
              <a:ea typeface="Arial"/>
              <a:cs typeface="Arial"/>
              <a:sym typeface="Arial"/>
            </a:endParaRPr>
          </a:p>
          <a:p>
            <a:pPr marL="457200" lvl="0" indent="-304800" algn="l" rtl="0">
              <a:lnSpc>
                <a:spcPct val="100000"/>
              </a:lnSpc>
              <a:spcBef>
                <a:spcPts val="1200"/>
              </a:spcBef>
              <a:spcAft>
                <a:spcPts val="0"/>
              </a:spcAft>
              <a:buClr>
                <a:srgbClr val="111111"/>
              </a:buClr>
              <a:buSzPts val="1200"/>
              <a:buFont typeface="Arial"/>
              <a:buChar char="●"/>
            </a:pPr>
            <a:r>
              <a:rPr lang="en-GB" sz="1200">
                <a:solidFill>
                  <a:srgbClr val="111111"/>
                </a:solidFill>
                <a:highlight>
                  <a:srgbClr val="FCFCFC"/>
                </a:highlight>
                <a:latin typeface="Arial"/>
                <a:ea typeface="Arial"/>
                <a:cs typeface="Arial"/>
                <a:sym typeface="Arial"/>
              </a:rPr>
              <a:t>Numpy </a:t>
            </a:r>
            <a:endParaRPr sz="1200">
              <a:solidFill>
                <a:srgbClr val="111111"/>
              </a:solidFill>
              <a:highlight>
                <a:srgbClr val="FCFCFC"/>
              </a:highlight>
              <a:latin typeface="Arial"/>
              <a:ea typeface="Arial"/>
              <a:cs typeface="Arial"/>
              <a:sym typeface="Arial"/>
            </a:endParaRPr>
          </a:p>
          <a:p>
            <a:pPr marL="457200" lvl="0" indent="-304800" algn="l" rtl="0">
              <a:lnSpc>
                <a:spcPct val="100000"/>
              </a:lnSpc>
              <a:spcBef>
                <a:spcPts val="0"/>
              </a:spcBef>
              <a:spcAft>
                <a:spcPts val="0"/>
              </a:spcAft>
              <a:buClr>
                <a:srgbClr val="111111"/>
              </a:buClr>
              <a:buSzPts val="1200"/>
              <a:buFont typeface="Arial"/>
              <a:buChar char="●"/>
            </a:pPr>
            <a:r>
              <a:rPr lang="en-GB" sz="1200">
                <a:solidFill>
                  <a:srgbClr val="111111"/>
                </a:solidFill>
                <a:highlight>
                  <a:srgbClr val="FCFCFC"/>
                </a:highlight>
                <a:latin typeface="Arial"/>
                <a:ea typeface="Arial"/>
                <a:cs typeface="Arial"/>
                <a:sym typeface="Arial"/>
              </a:rPr>
              <a:t>Keras</a:t>
            </a:r>
            <a:endParaRPr sz="1200">
              <a:solidFill>
                <a:srgbClr val="111111"/>
              </a:solidFill>
              <a:highlight>
                <a:srgbClr val="FCFCFC"/>
              </a:highlight>
              <a:latin typeface="Arial"/>
              <a:ea typeface="Arial"/>
              <a:cs typeface="Arial"/>
              <a:sym typeface="Arial"/>
            </a:endParaRPr>
          </a:p>
          <a:p>
            <a:pPr marL="457200" lvl="0" indent="-304800" algn="l" rtl="0">
              <a:lnSpc>
                <a:spcPct val="100000"/>
              </a:lnSpc>
              <a:spcBef>
                <a:spcPts val="0"/>
              </a:spcBef>
              <a:spcAft>
                <a:spcPts val="0"/>
              </a:spcAft>
              <a:buClr>
                <a:srgbClr val="111111"/>
              </a:buClr>
              <a:buSzPts val="1200"/>
              <a:buFont typeface="Arial"/>
              <a:buChar char="●"/>
            </a:pPr>
            <a:r>
              <a:rPr lang="en-GB" sz="1200">
                <a:solidFill>
                  <a:srgbClr val="111111"/>
                </a:solidFill>
                <a:highlight>
                  <a:srgbClr val="FCFCFC"/>
                </a:highlight>
                <a:latin typeface="Arial"/>
                <a:ea typeface="Arial"/>
                <a:cs typeface="Arial"/>
                <a:sym typeface="Arial"/>
              </a:rPr>
              <a:t>Tensorflow </a:t>
            </a:r>
            <a:endParaRPr sz="1200">
              <a:solidFill>
                <a:srgbClr val="111111"/>
              </a:solidFill>
              <a:highlight>
                <a:srgbClr val="FCFCFC"/>
              </a:highlight>
              <a:latin typeface="Arial"/>
              <a:ea typeface="Arial"/>
              <a:cs typeface="Arial"/>
              <a:sym typeface="Arial"/>
            </a:endParaRPr>
          </a:p>
          <a:p>
            <a:pPr marL="457200" lvl="0" indent="-304800" algn="l" rtl="0">
              <a:lnSpc>
                <a:spcPct val="100000"/>
              </a:lnSpc>
              <a:spcBef>
                <a:spcPts val="0"/>
              </a:spcBef>
              <a:spcAft>
                <a:spcPts val="0"/>
              </a:spcAft>
              <a:buClr>
                <a:srgbClr val="111111"/>
              </a:buClr>
              <a:buSzPts val="1200"/>
              <a:buFont typeface="Arial"/>
              <a:buChar char="●"/>
            </a:pPr>
            <a:r>
              <a:rPr lang="en-GB" sz="1200">
                <a:solidFill>
                  <a:srgbClr val="111111"/>
                </a:solidFill>
                <a:highlight>
                  <a:srgbClr val="FCFCFC"/>
                </a:highlight>
                <a:latin typeface="Arial"/>
                <a:ea typeface="Arial"/>
                <a:cs typeface="Arial"/>
                <a:sym typeface="Arial"/>
              </a:rPr>
              <a:t>Jupyter </a:t>
            </a:r>
            <a:endParaRPr sz="1200">
              <a:solidFill>
                <a:srgbClr val="111111"/>
              </a:solidFill>
              <a:highlight>
                <a:srgbClr val="FCFCFC"/>
              </a:highlight>
              <a:latin typeface="Arial"/>
              <a:ea typeface="Arial"/>
              <a:cs typeface="Arial"/>
              <a:sym typeface="Arial"/>
            </a:endParaRPr>
          </a:p>
          <a:p>
            <a:pPr marL="0" lvl="0" indent="0" algn="l" rtl="0">
              <a:spcBef>
                <a:spcPts val="1200"/>
              </a:spcBef>
              <a:spcAft>
                <a:spcPts val="0"/>
              </a:spcAft>
              <a:buNone/>
            </a:pPr>
            <a:endParaRPr sz="1200">
              <a:solidFill>
                <a:srgbClr val="111111"/>
              </a:solidFill>
              <a:highlight>
                <a:srgbClr val="FCFCFC"/>
              </a:highlight>
              <a:latin typeface="Arial"/>
              <a:ea typeface="Arial"/>
              <a:cs typeface="Arial"/>
              <a:sym typeface="Arial"/>
            </a:endParaRPr>
          </a:p>
          <a:p>
            <a:pPr marL="0" lvl="0" indent="0" algn="just" rtl="0">
              <a:spcBef>
                <a:spcPts val="1200"/>
              </a:spcBef>
              <a:spcAft>
                <a:spcPts val="0"/>
              </a:spcAft>
              <a:buNone/>
            </a:pPr>
            <a:endParaRPr sz="1500">
              <a:solidFill>
                <a:srgbClr val="000000"/>
              </a:solidFill>
              <a:highlight>
                <a:schemeClr val="lt1"/>
              </a:highlight>
              <a:latin typeface="Times New Roman"/>
              <a:ea typeface="Times New Roman"/>
              <a:cs typeface="Times New Roman"/>
              <a:sym typeface="Times New Roman"/>
            </a:endParaRPr>
          </a:p>
          <a:p>
            <a:pPr marL="0" lvl="0" indent="0" algn="just" rtl="0">
              <a:spcBef>
                <a:spcPts val="1600"/>
              </a:spcBef>
              <a:spcAft>
                <a:spcPts val="1600"/>
              </a:spcAft>
              <a:buNone/>
            </a:pPr>
            <a:endParaRPr sz="1500">
              <a:solidFill>
                <a:srgbClr val="000000"/>
              </a:solidFill>
              <a:highlight>
                <a:schemeClr val="lt1"/>
              </a:highlight>
              <a:latin typeface="Times New Roman"/>
              <a:ea typeface="Times New Roman"/>
              <a:cs typeface="Times New Roman"/>
              <a:sym typeface="Times New Roman"/>
            </a:endParaRPr>
          </a:p>
        </p:txBody>
      </p:sp>
      <p:pic>
        <p:nvPicPr>
          <p:cNvPr id="236" name="Google Shape;236;p26"/>
          <p:cNvPicPr preferRelativeResize="0"/>
          <p:nvPr/>
        </p:nvPicPr>
        <p:blipFill>
          <a:blip r:embed="rId3">
            <a:alphaModFix/>
          </a:blip>
          <a:stretch>
            <a:fillRect/>
          </a:stretch>
        </p:blipFill>
        <p:spPr>
          <a:xfrm>
            <a:off x="3814975" y="0"/>
            <a:ext cx="5329025" cy="5143499"/>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1094</Words>
  <Application>Microsoft Office PowerPoint</Application>
  <PresentationFormat>On-screen Show (16:9)</PresentationFormat>
  <Paragraphs>106</Paragraphs>
  <Slides>20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Raleway</vt:lpstr>
      <vt:lpstr>Lato</vt:lpstr>
      <vt:lpstr>Times New Roman</vt:lpstr>
      <vt:lpstr>Roboto</vt:lpstr>
      <vt:lpstr>Arial</vt:lpstr>
      <vt:lpstr>Calibri</vt:lpstr>
      <vt:lpstr>Streamline</vt:lpstr>
      <vt:lpstr>Forecasting weather and its different components using KNN &amp; RNN  -A proposal of machine Learning project</vt:lpstr>
      <vt:lpstr>TABLE OF CONTENT  Introduction -Problem definition -Project purpose -Solution design Methodology           - About dataset   -Diagram analysis Results Discussion &amp; conclusion References</vt:lpstr>
      <vt:lpstr>Introduction</vt:lpstr>
      <vt:lpstr>Problems Definition</vt:lpstr>
      <vt:lpstr>Purpose</vt:lpstr>
      <vt:lpstr>Methodology</vt:lpstr>
      <vt:lpstr>Proposed dataset</vt:lpstr>
      <vt:lpstr>About dataset</vt:lpstr>
      <vt:lpstr>Diagram Analysis</vt:lpstr>
      <vt:lpstr>Visualizing the Feature variables</vt:lpstr>
      <vt:lpstr>Visualizing the Target variables class</vt:lpstr>
      <vt:lpstr>RNN Model Summary</vt:lpstr>
      <vt:lpstr>RNN Model Summary</vt:lpstr>
      <vt:lpstr>KNN Model Summary</vt:lpstr>
      <vt:lpstr>Result Analysis </vt:lpstr>
      <vt:lpstr>PowerPoint Presentation</vt:lpstr>
      <vt:lpstr>Discussion</vt:lpstr>
      <vt:lpstr>Discussion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weather and its different components using KNN &amp; RNN  -A proposal of machine Learning project</dc:title>
  <cp:lastModifiedBy>zafrin jolly</cp:lastModifiedBy>
  <cp:revision>5</cp:revision>
  <dcterms:modified xsi:type="dcterms:W3CDTF">2022-04-19T15:41:55Z</dcterms:modified>
</cp:coreProperties>
</file>